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7EDF-9BC9-43FD-B91E-B76E4692E819}" type="datetimeFigureOut">
              <a:rPr lang="nl-BE" smtClean="0"/>
              <a:t>26/01/2023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1477C-F9E2-443D-8403-6B888242740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701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 smtClean="0"/>
              <a:t>ZP = niet de volledige dag – denk maar aan opname / transfer = ZP per afdeling  / OK pre-post OP</a:t>
            </a:r>
          </a:p>
          <a:p>
            <a:endParaRPr lang="nl-BE" altLang="nl-BE" dirty="0" smtClean="0"/>
          </a:p>
          <a:p>
            <a:r>
              <a:rPr lang="nl-BE" altLang="nl-BE" dirty="0" smtClean="0"/>
              <a:t>Die zorgperiodes gaat men nationaal met elkaar vergelijken: hoeveel zorgen zijn er in die ZP gegeven?  Hoe technisch is die zorg?  Hoe zwaar is</a:t>
            </a:r>
            <a:r>
              <a:rPr lang="nl-BE" altLang="nl-BE" baseline="0" dirty="0" smtClean="0"/>
              <a:t> de</a:t>
            </a:r>
            <a:r>
              <a:rPr lang="nl-BE" altLang="nl-BE" dirty="0" smtClean="0"/>
              <a:t> basiszorg in die ZP?</a:t>
            </a:r>
          </a:p>
          <a:p>
            <a:r>
              <a:rPr lang="nl-BE" altLang="nl-BE" dirty="0" smtClean="0"/>
              <a:t>Op basis hiervan gaat men een NRG (</a:t>
            </a:r>
            <a:r>
              <a:rPr lang="nl-BE" altLang="nl-BE" dirty="0" err="1" smtClean="0"/>
              <a:t>vk</a:t>
            </a:r>
            <a:r>
              <a:rPr lang="nl-BE" altLang="nl-BE" dirty="0" smtClean="0"/>
              <a:t> zorgprofiel) aan die zorgperiode toewijzen, en hieraan hangen NRG-punten vast die bepalend zijn voor de</a:t>
            </a:r>
            <a:r>
              <a:rPr lang="nl-BE" altLang="nl-BE" baseline="0" dirty="0" smtClean="0"/>
              <a:t> financiering.</a:t>
            </a:r>
            <a:endParaRPr lang="nl-BE" alt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9E015-2588-41C7-B26F-1ACD1ABD786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72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 smtClean="0"/>
              <a:t>ZP = niet de volledige dag – denk maar aan opname / transfer = ZP per afdeling  / OK pre-post OP</a:t>
            </a:r>
          </a:p>
          <a:p>
            <a:endParaRPr lang="nl-BE" altLang="nl-BE" dirty="0" smtClean="0"/>
          </a:p>
          <a:p>
            <a:r>
              <a:rPr lang="nl-BE" altLang="nl-BE" dirty="0" smtClean="0"/>
              <a:t>Die zorgperiodes gaat men nationaal met elkaar vergelijken: hoeveel zorgen zijn er in die ZP gegeven?  Hoe technisch is die zorg?  Hoe zwaar is</a:t>
            </a:r>
            <a:r>
              <a:rPr lang="nl-BE" altLang="nl-BE" baseline="0" dirty="0" smtClean="0"/>
              <a:t> de</a:t>
            </a:r>
            <a:r>
              <a:rPr lang="nl-BE" altLang="nl-BE" dirty="0" smtClean="0"/>
              <a:t> basiszorg in die ZP?</a:t>
            </a:r>
          </a:p>
          <a:p>
            <a:r>
              <a:rPr lang="nl-BE" altLang="nl-BE" dirty="0" smtClean="0"/>
              <a:t>Op basis hiervan gaat men een NRG (</a:t>
            </a:r>
            <a:r>
              <a:rPr lang="nl-BE" altLang="nl-BE" dirty="0" err="1" smtClean="0"/>
              <a:t>vk</a:t>
            </a:r>
            <a:r>
              <a:rPr lang="nl-BE" altLang="nl-BE" dirty="0" smtClean="0"/>
              <a:t> zorgprofiel) aan die zorgperiode toewijzen, en hieraan hangen NRG-punten vast die bepalend zijn voor de</a:t>
            </a:r>
            <a:r>
              <a:rPr lang="nl-BE" altLang="nl-BE" baseline="0" dirty="0" smtClean="0"/>
              <a:t> financiering.</a:t>
            </a:r>
            <a:endParaRPr lang="nl-BE" alt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9E015-2588-41C7-B26F-1ACD1ABD786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43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dirty="0" smtClean="0"/>
              <a:t>ZP = niet de volledige dag – denk maar aan opname / transfer = ZP per afdeling  / OK pre-post OP</a:t>
            </a:r>
          </a:p>
          <a:p>
            <a:endParaRPr lang="nl-BE" altLang="nl-BE" dirty="0" smtClean="0"/>
          </a:p>
          <a:p>
            <a:r>
              <a:rPr lang="nl-BE" altLang="nl-BE" dirty="0" smtClean="0"/>
              <a:t>Die zorgperiodes gaat men nationaal met elkaar vergelijken: hoeveel zorgen zijn er in die ZP gegeven?  Hoe technisch is die zorg?  Hoe zwaar is</a:t>
            </a:r>
            <a:r>
              <a:rPr lang="nl-BE" altLang="nl-BE" baseline="0" dirty="0" smtClean="0"/>
              <a:t> de</a:t>
            </a:r>
            <a:r>
              <a:rPr lang="nl-BE" altLang="nl-BE" dirty="0" smtClean="0"/>
              <a:t> basiszorg in die ZP?</a:t>
            </a:r>
          </a:p>
          <a:p>
            <a:r>
              <a:rPr lang="nl-BE" altLang="nl-BE" dirty="0" smtClean="0"/>
              <a:t>Op basis hiervan gaat men een NRG (</a:t>
            </a:r>
            <a:r>
              <a:rPr lang="nl-BE" altLang="nl-BE" dirty="0" err="1" smtClean="0"/>
              <a:t>vk</a:t>
            </a:r>
            <a:r>
              <a:rPr lang="nl-BE" altLang="nl-BE" dirty="0" smtClean="0"/>
              <a:t> zorgprofiel) aan die zorgperiode toewijzen, en hieraan hangen NRG-punten vast die bepalend zijn voor de</a:t>
            </a:r>
            <a:r>
              <a:rPr lang="nl-BE" altLang="nl-BE" baseline="0" dirty="0" smtClean="0"/>
              <a:t> financiering.</a:t>
            </a:r>
            <a:endParaRPr lang="nl-BE" alt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9E015-2588-41C7-B26F-1ACD1ABD786D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62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B935-EDC3-4E07-9E1E-7861380A13FB}" type="datetime1">
              <a:rPr lang="nl-BE" smtClean="0"/>
              <a:t>26/01/2023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Tijdelijke aanduiding voor inhoud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09" y="6163581"/>
            <a:ext cx="944582" cy="55789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2336440"/>
            <a:ext cx="12192000" cy="136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8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9971-39E1-4FF3-BBD0-9C4D2D9557A6}" type="datetime1">
              <a:rPr lang="nl-BE" smtClean="0"/>
              <a:t>26/01/2023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02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079A-5439-404E-8CE6-3AB1B4926F3A}" type="datetime1">
              <a:rPr lang="nl-BE" smtClean="0"/>
              <a:t>26/01/2023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272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7156" y="1246125"/>
            <a:ext cx="10057688" cy="1044147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943E-8F23-4024-AA3A-D2FE79BD4DEC}" type="datetime1">
              <a:rPr lang="nl-BE" smtClean="0"/>
              <a:t>26/01/2023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/>
              <a:t>Juli-Augustus 2021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11692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921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pic>
        <p:nvPicPr>
          <p:cNvPr id="7" name="Tijdelijke aanduiding voor inhoud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844" y="6245704"/>
            <a:ext cx="992872" cy="58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28C-83E5-4219-8729-3EFF93DF1B5A}" type="datetime1">
              <a:rPr lang="nl-BE" smtClean="0"/>
              <a:t>26/01/2023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569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27FB-92D7-4AED-A8DF-83B4AC856463}" type="datetime1">
              <a:rPr lang="nl-BE" smtClean="0"/>
              <a:t>26/01/2023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554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2F6F-D091-42A9-863C-105AB0429AB4}" type="datetime1">
              <a:rPr lang="nl-BE" smtClean="0"/>
              <a:t>26/01/2023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476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EF71-8C7D-4303-8670-AB0232536774}" type="datetime1">
              <a:rPr lang="nl-BE" smtClean="0"/>
              <a:t>26/01/2023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422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E1B4D-14DE-49E6-BFDB-F73A1139B2DD}" type="datetime1">
              <a:rPr lang="nl-BE" smtClean="0"/>
              <a:t>26/01/2023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092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C5C7-05F2-49A9-A88A-76CCDD801C8D}" type="datetime1">
              <a:rPr lang="nl-BE" smtClean="0"/>
              <a:t>26/01/2023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444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4D7A-B673-40B6-9D6F-A923450397F9}" type="datetime1">
              <a:rPr lang="nl-BE" smtClean="0"/>
              <a:t>26/01/2023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24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1CB85-F3FB-4710-BE2C-50028B64FC59}" type="datetime1">
              <a:rPr lang="nl-BE" smtClean="0"/>
              <a:t>26/01/2023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Juli-Augustus 2021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0DF-B98B-490D-8953-F7E084E5D77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16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BNiJBbRLlo&amp;list=PLVp4gbQCjXdpWP6lGk00EAFaXXPYel3my&amp;index=5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0WJtnmsJZcM&amp;list=PLVp4gbQCjXdpWP6lGk00EAFaXXPYel3my&amp;index=4" TargetMode="External"/><Relationship Id="rId12" Type="http://schemas.openxmlformats.org/officeDocument/2006/relationships/hyperlink" Target="https://www.youtube.com/watch?v=zrlowofzsm4&amp;list=PLVp4gbQCjXdpWP6lGk00EAFaXXPYel3my&amp;index=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wgXWLcmJ8M&amp;list=PLVp4gbQCjXdpWP6lGk00EAFaXXPYel3my&amp;index=3" TargetMode="External"/><Relationship Id="rId11" Type="http://schemas.openxmlformats.org/officeDocument/2006/relationships/hyperlink" Target="https://www.youtube.com/watch?v=MfgFMkC0PrA&amp;list=PLVp4gbQCjXdpWP6lGk00EAFaXXPYel3my&amp;index=10" TargetMode="External"/><Relationship Id="rId5" Type="http://schemas.openxmlformats.org/officeDocument/2006/relationships/hyperlink" Target="https://www.youtube.com/watch?v=BEZBVWHDQ10&amp;list=PLVp4gbQCjXdpWP6lGk00EAFaXXPYel3my&amp;index=2" TargetMode="External"/><Relationship Id="rId10" Type="http://schemas.openxmlformats.org/officeDocument/2006/relationships/hyperlink" Target="https://www.youtube.com/watch?v=gS3EQZK_JnE&amp;list=PLVp4gbQCjXdpWP6lGk00EAFaXXPYel3my&amp;index=7" TargetMode="External"/><Relationship Id="rId4" Type="http://schemas.openxmlformats.org/officeDocument/2006/relationships/hyperlink" Target="https://www.youtube.com/watch?v=y_XpQFmLT24&amp;list=PLVp4gbQCjXdpWP6lGk00EAFaXXPYel3my&amp;index=1" TargetMode="External"/><Relationship Id="rId9" Type="http://schemas.openxmlformats.org/officeDocument/2006/relationships/hyperlink" Target="https://www.youtube.com/watch?v=VWqKV2XV67Q&amp;list=PLVp4gbQCjXdpWP6lGk00EAFaXXPYel3my&amp;index=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y_XpQFmLT24&amp;list=PLVp4gbQCjXdpWP6lGk00EAFaXXPYel3my&amp;index=1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l45N6wJ2XFc&amp;list=PLVp4gbQCjXdpWP6lGk00EAFaXXPYel3my&amp;index=1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tJgJiADBew&amp;list=PLVp4gbQCjXdpWP6lGk00EAFaXXPYel3my&amp;index=17" TargetMode="External"/><Relationship Id="rId5" Type="http://schemas.openxmlformats.org/officeDocument/2006/relationships/hyperlink" Target="https://www.youtube.com/watch?v=pXoCX3wtja4&amp;list=PLVp4gbQCjXdpWP6lGk00EAFaXXPYel3my&amp;index=16" TargetMode="External"/><Relationship Id="rId4" Type="http://schemas.openxmlformats.org/officeDocument/2006/relationships/hyperlink" Target="https://www.youtube.com/watch?v=Fv-XOXckU2Q&amp;list=PLVp4gbQCjXdpWP6lGk00EAFaXXPYel3my&amp;index=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_XpQFmLT24&amp;list=PLVp4gbQCjXdpWP6lGk00EAFaXXPYel3my&amp;index=1" TargetMode="External"/><Relationship Id="rId5" Type="http://schemas.openxmlformats.org/officeDocument/2006/relationships/hyperlink" Target="https://www.youtube.com/watch?v=B1pkHdNW0kE&amp;list=PLVp4gbQCjXdpWP6lGk00EAFaXXPYel3my&amp;index=14" TargetMode="External"/><Relationship Id="rId4" Type="http://schemas.openxmlformats.org/officeDocument/2006/relationships/hyperlink" Target="https://www.youtube.com/watch?v=J4gq2-xOZ24&amp;list=PLVp4gbQCjXdpWP6lGk00EAFaXXPYel3my&amp;index=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9213"/>
          </a:xfrm>
        </p:spPr>
        <p:txBody>
          <a:bodyPr>
            <a:normAutofit/>
          </a:bodyPr>
          <a:lstStyle/>
          <a:p>
            <a:r>
              <a:rPr lang="nl-BE" b="1" dirty="0"/>
              <a:t>MVG in het EPD</a:t>
            </a:r>
            <a:endParaRPr lang="nl-BE" dirty="0"/>
          </a:p>
        </p:txBody>
      </p:sp>
      <p:pic>
        <p:nvPicPr>
          <p:cNvPr id="5" name="Picture 2" descr="Uitgaven onder de loep: nog wel wat vet op de botten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1085" y="1374477"/>
            <a:ext cx="2614904" cy="2806097"/>
          </a:xfrm>
        </p:spPr>
      </p:pic>
      <p:sp>
        <p:nvSpPr>
          <p:cNvPr id="6" name="Tekstvak 5"/>
          <p:cNvSpPr txBox="1"/>
          <p:nvPr/>
        </p:nvSpPr>
        <p:spPr>
          <a:xfrm>
            <a:off x="1035759" y="1639685"/>
            <a:ext cx="1036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MVG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385753" y="1224972"/>
            <a:ext cx="906638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0070C0"/>
                </a:solidFill>
              </a:rPr>
              <a:t>Online opleiding via 12 filmpjes = noodzakelijke basiskennis</a:t>
            </a:r>
          </a:p>
          <a:p>
            <a:r>
              <a:rPr lang="nl-BE" sz="2400" b="1" dirty="0" smtClean="0">
                <a:solidFill>
                  <a:srgbClr val="0070C0"/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Een goede verpleegkundige documentatie in EPD is dé voorwaarde </a:t>
            </a:r>
          </a:p>
          <a:p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tot het behalen van een goed </a:t>
            </a:r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MVG 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resultaat</a:t>
            </a:r>
            <a:endParaRPr lang="nl-BE" i="1" dirty="0" smtClean="0">
              <a:solidFill>
                <a:srgbClr val="0070C0"/>
              </a:solidFill>
            </a:endParaRPr>
          </a:p>
          <a:p>
            <a:r>
              <a:rPr lang="nl-BE" sz="2400" dirty="0" smtClean="0">
                <a:solidFill>
                  <a:srgbClr val="0070C0"/>
                </a:solidFill>
              </a:rPr>
              <a:t/>
            </a:r>
            <a:br>
              <a:rPr lang="nl-BE" sz="2400" dirty="0" smtClean="0">
                <a:solidFill>
                  <a:srgbClr val="0070C0"/>
                </a:solidFill>
              </a:rPr>
            </a:br>
            <a:r>
              <a:rPr lang="nl-BE" sz="2400" dirty="0" smtClean="0">
                <a:solidFill>
                  <a:srgbClr val="0070C0"/>
                </a:solidFill>
              </a:rPr>
              <a:t>Waar</a:t>
            </a:r>
            <a:r>
              <a:rPr lang="nl-BE" sz="2400" dirty="0" smtClean="0">
                <a:solidFill>
                  <a:srgbClr val="0070C0"/>
                </a:solidFill>
              </a:rPr>
              <a:t>? </a:t>
            </a:r>
            <a:endParaRPr lang="nl-BE" sz="1400" b="1" dirty="0">
              <a:solidFill>
                <a:srgbClr val="0070C0"/>
              </a:solidFill>
            </a:endParaRPr>
          </a:p>
          <a:p>
            <a:r>
              <a:rPr lang="nl-BE" sz="1400" dirty="0">
                <a:solidFill>
                  <a:srgbClr val="0070C0"/>
                </a:solidFill>
              </a:rPr>
              <a:t/>
            </a:r>
            <a:br>
              <a:rPr lang="nl-BE" sz="1400" dirty="0">
                <a:solidFill>
                  <a:srgbClr val="0070C0"/>
                </a:solidFill>
              </a:rPr>
            </a:br>
            <a:r>
              <a:rPr lang="nl-BE" sz="1400" dirty="0" smtClean="0">
                <a:solidFill>
                  <a:srgbClr val="0070C0"/>
                </a:solidFill>
                <a:hlinkClick r:id="rId4"/>
              </a:rPr>
              <a:t>Je vindt alle video’s terug in deze </a:t>
            </a:r>
            <a:r>
              <a:rPr lang="nl-BE" sz="1400" dirty="0" err="1" smtClean="0">
                <a:solidFill>
                  <a:srgbClr val="0070C0"/>
                </a:solidFill>
                <a:hlinkClick r:id="rId4"/>
              </a:rPr>
              <a:t>playlist</a:t>
            </a:r>
            <a:r>
              <a:rPr lang="nl-BE" sz="1400" dirty="0" smtClean="0">
                <a:solidFill>
                  <a:srgbClr val="0070C0"/>
                </a:solidFill>
              </a:rPr>
              <a:t>. </a:t>
            </a:r>
          </a:p>
          <a:p>
            <a:endParaRPr lang="nl-BE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4"/>
              </a:rPr>
              <a:t>www.youtube.com/watch?v=y_XpQFmLT24&amp;list=PLVp4gbQCjXdpWP6lGk00EAFaXXPYel3my&amp;index=1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5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5"/>
              </a:rPr>
              <a:t>www.youtube.com/watch?v=BEZBVWHDQ10&amp;list=PLVp4gbQCjXdpWP6lGk00EAFaXXPYel3my&amp;index=2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6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6"/>
              </a:rPr>
              <a:t>www.youtube.com/watch?v=twgXWLcmJ8M&amp;list=PLVp4gbQCjXdpWP6lGk00EAFaXXPYel3my&amp;index=3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7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7"/>
              </a:rPr>
              <a:t>www.youtube.com/watch?v=0WJtnmsJZcM&amp;list=PLVp4gbQCjXdpWP6lGk00EAFaXXPYel3my&amp;index=4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8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8"/>
              </a:rPr>
              <a:t>www.youtube.com/watch?v=kBNiJBbRLlo&amp;list=PLVp4gbQCjXdpWP6lGk00EAFaXXPYel3my&amp;index=5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9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9"/>
              </a:rPr>
              <a:t>www.youtube.com/watch?v=VWqKV2XV67Q&amp;list=PLVp4gbQCjXdpWP6lGk00EAFaXXPYel3my&amp;index=6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10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10"/>
              </a:rPr>
              <a:t>www.youtube.com/watch?v=gS3EQZK_JnE&amp;list=PLVp4gbQCjXdpWP6lGk00EAFaXXPYel3my&amp;index=7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</a:rPr>
              <a:t>https://www.youtube.com/watch?v=de6m4fqM46w&amp;list=PLVp4gbQCjXdpWP6lGk00EAFaXXPYel3my&amp;index=8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</a:rPr>
              <a:t>https://www.youtube.com/watch?v=lZ1IHuuDkqI&amp;list=PLVp4gbQCjXdpWP6lGk00EAFaXXPYel3my&amp;index=9</a:t>
            </a:r>
            <a:endParaRPr lang="nl-BE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11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11"/>
              </a:rPr>
              <a:t>www.youtube.com/watch?v=MfgFMkC0PrA&amp;list=PLVp4gbQCjXdpWP6lGk00EAFaXXPYel3my&amp;index=10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  <a:hlinkClick r:id="rId12"/>
              </a:rPr>
              <a:t>https://</a:t>
            </a:r>
            <a:r>
              <a:rPr lang="nl-BE" sz="1400" dirty="0" smtClean="0">
                <a:solidFill>
                  <a:srgbClr val="0070C0"/>
                </a:solidFill>
                <a:hlinkClick r:id="rId12"/>
              </a:rPr>
              <a:t>www.youtube.com/watch?v=zrlowofzsm4&amp;list=PLVp4gbQCjXdpWP6lGk00EAFaXXPYel3my&amp;index=11</a:t>
            </a:r>
            <a:endParaRPr lang="nl-BE" sz="14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dirty="0">
                <a:solidFill>
                  <a:srgbClr val="0070C0"/>
                </a:solidFill>
              </a:rPr>
              <a:t>https://www.youtube.com/watch?v=Pf1_LoMh_-E&amp;list=PLVp4gbQCjXdpWP6lGk00EAFaXXPYel3my&amp;index=12</a:t>
            </a:r>
            <a:endParaRPr lang="nl-BE" sz="1400" dirty="0" smtClean="0">
              <a:solidFill>
                <a:srgbClr val="0070C0"/>
              </a:solidFill>
            </a:endParaRPr>
          </a:p>
          <a:p>
            <a:endParaRPr lang="nl-BE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0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9213"/>
          </a:xfrm>
        </p:spPr>
        <p:txBody>
          <a:bodyPr>
            <a:normAutofit/>
          </a:bodyPr>
          <a:lstStyle/>
          <a:p>
            <a:r>
              <a:rPr lang="nl-BE" b="1" dirty="0"/>
              <a:t>MVG in het </a:t>
            </a:r>
            <a:r>
              <a:rPr lang="nl-BE" b="1" dirty="0" smtClean="0"/>
              <a:t>EPD </a:t>
            </a:r>
            <a:r>
              <a:rPr lang="nl-BE" sz="3200" dirty="0" smtClean="0"/>
              <a:t>– materniteit/verloskwartier</a:t>
            </a:r>
            <a:endParaRPr lang="nl-BE" dirty="0"/>
          </a:p>
        </p:txBody>
      </p:sp>
      <p:pic>
        <p:nvPicPr>
          <p:cNvPr id="5" name="Picture 2" descr="Uitgaven onder de loep: nog wel wat vet op de botten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82" y="428365"/>
            <a:ext cx="2806097" cy="2806097"/>
          </a:xfrm>
        </p:spPr>
      </p:pic>
      <p:sp>
        <p:nvSpPr>
          <p:cNvPr id="6" name="Tekstvak 5"/>
          <p:cNvSpPr txBox="1"/>
          <p:nvPr/>
        </p:nvSpPr>
        <p:spPr>
          <a:xfrm>
            <a:off x="852879" y="612317"/>
            <a:ext cx="1036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MVG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365076" y="1526321"/>
            <a:ext cx="46508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0070C0"/>
                </a:solidFill>
              </a:rPr>
              <a:t>Online opleiding via 12 filmpjes = noodzakelijke basiskennis</a:t>
            </a:r>
          </a:p>
          <a:p>
            <a:r>
              <a:rPr lang="nl-BE" sz="2400" b="1" dirty="0" smtClean="0">
                <a:solidFill>
                  <a:srgbClr val="C00000"/>
                </a:solidFill>
              </a:rPr>
              <a:t>+ Voor Materniteit én Verloskamer </a:t>
            </a:r>
          </a:p>
          <a:p>
            <a:r>
              <a:rPr lang="nl-BE" sz="2400" b="1" dirty="0" smtClean="0">
                <a:solidFill>
                  <a:srgbClr val="C00000"/>
                </a:solidFill>
              </a:rPr>
              <a:t>   nog 4 extra filmpjes!</a:t>
            </a:r>
          </a:p>
          <a:p>
            <a:endParaRPr lang="nl-BE" sz="2400" b="1" dirty="0" smtClean="0">
              <a:solidFill>
                <a:srgbClr val="0070C0"/>
              </a:solidFill>
            </a:endParaRPr>
          </a:p>
          <a:p>
            <a:r>
              <a:rPr lang="nl-BE" sz="2400" b="1" dirty="0" smtClean="0">
                <a:solidFill>
                  <a:srgbClr val="0070C0"/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Een goede verpleegkundige 	documentatie in EPD is </a:t>
            </a:r>
          </a:p>
          <a:p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dé voorwaarde </a:t>
            </a:r>
          </a:p>
          <a:p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tot het behalen van een goed </a:t>
            </a:r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MVG 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	resultaat!</a:t>
            </a:r>
          </a:p>
          <a:p>
            <a:endParaRPr lang="nl-BE" i="1" dirty="0" smtClean="0">
              <a:solidFill>
                <a:srgbClr val="0070C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23454" y="3234462"/>
            <a:ext cx="758120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/>
              <a:t/>
            </a:r>
            <a:br>
              <a:rPr lang="nl-BE" sz="1400" dirty="0" smtClean="0"/>
            </a:br>
            <a:r>
              <a:rPr lang="nl-BE" sz="1400" dirty="0" smtClean="0"/>
              <a:t>+ </a:t>
            </a:r>
            <a:r>
              <a:rPr lang="nl-BE" sz="1400" dirty="0" smtClean="0"/>
              <a:t>extra voor Materniteit en Verloskamer:</a:t>
            </a:r>
          </a:p>
          <a:p>
            <a:endParaRPr lang="nl-BE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nl-BE" sz="1100" u="sng" dirty="0">
                <a:hlinkClick r:id="rId4"/>
              </a:rPr>
              <a:t>https://</a:t>
            </a:r>
            <a:r>
              <a:rPr lang="nl-BE" sz="1100" u="sng" dirty="0" smtClean="0">
                <a:hlinkClick r:id="rId4"/>
              </a:rPr>
              <a:t>www.youtube.com/watch?v=Fv-XOXckU2Q&amp;list=PLVp4gbQCjXdpWP6lGk00EAFaXXPYel3my&amp;index=15</a:t>
            </a:r>
            <a:endParaRPr lang="nl-BE" sz="1100" u="sng" dirty="0"/>
          </a:p>
          <a:p>
            <a:pPr marL="228600" indent="-228600">
              <a:buFont typeface="+mj-lt"/>
              <a:buAutoNum type="arabicPeriod"/>
            </a:pPr>
            <a:r>
              <a:rPr lang="nl-BE" sz="1100" u="sng" dirty="0">
                <a:hlinkClick r:id="rId5"/>
              </a:rPr>
              <a:t>https://</a:t>
            </a:r>
            <a:r>
              <a:rPr lang="nl-BE" sz="1100" u="sng" dirty="0">
                <a:hlinkClick r:id="rId5"/>
              </a:rPr>
              <a:t>www.youtube.com/watch?v=pXoCX3wtja4&amp;list=PLVp4gbQCjXdpWP6lGk00EAFaXXPYel3my&amp;index=16</a:t>
            </a:r>
            <a:endParaRPr lang="nl-BE" sz="1100" u="sng" dirty="0"/>
          </a:p>
          <a:p>
            <a:pPr marL="228600" indent="-228600">
              <a:buFont typeface="+mj-lt"/>
              <a:buAutoNum type="arabicPeriod"/>
            </a:pPr>
            <a:r>
              <a:rPr lang="nl-BE" sz="1100" u="sng" dirty="0">
                <a:hlinkClick r:id="rId6"/>
              </a:rPr>
              <a:t>https://</a:t>
            </a:r>
            <a:r>
              <a:rPr lang="nl-BE" sz="1100" u="sng" dirty="0">
                <a:hlinkClick r:id="rId6"/>
              </a:rPr>
              <a:t>www.youtube.com/watch?v=ttJgJiADBew&amp;list=PLVp4gbQCjXdpWP6lGk00EAFaXXPYel3my&amp;index=17</a:t>
            </a:r>
            <a:endParaRPr lang="nl-BE" sz="1100" u="sng" dirty="0"/>
          </a:p>
          <a:p>
            <a:pPr marL="228600" indent="-228600">
              <a:buFont typeface="+mj-lt"/>
              <a:buAutoNum type="arabicPeriod"/>
            </a:pPr>
            <a:r>
              <a:rPr lang="nl-BE" sz="1100" u="sng" dirty="0">
                <a:hlinkClick r:id="rId7"/>
              </a:rPr>
              <a:t>https://</a:t>
            </a:r>
            <a:r>
              <a:rPr lang="nl-BE" sz="1100" u="sng" dirty="0" smtClean="0">
                <a:hlinkClick r:id="rId7"/>
              </a:rPr>
              <a:t>www.youtube.com/watch?v=l45N6wJ2XFc&amp;list=PLVp4gbQCjXdpWP6lGk00EAFaXXPYel3my&amp;index=18</a:t>
            </a:r>
            <a:endParaRPr lang="nl-BE" sz="1100" u="sng" dirty="0" smtClean="0"/>
          </a:p>
          <a:p>
            <a:pPr marL="228600" indent="-228600">
              <a:buFont typeface="+mj-lt"/>
              <a:buAutoNum type="arabicPeriod"/>
            </a:pPr>
            <a:endParaRPr lang="nl-BE" sz="1100" u="sng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>
                <a:solidFill>
                  <a:srgbClr val="0070C0"/>
                </a:solidFill>
                <a:hlinkClick r:id="rId8"/>
              </a:rPr>
              <a:t>Je vindt alle video’s terug in deze </a:t>
            </a:r>
            <a:r>
              <a:rPr lang="nl-BE" dirty="0" err="1">
                <a:solidFill>
                  <a:srgbClr val="0070C0"/>
                </a:solidFill>
                <a:hlinkClick r:id="rId8"/>
              </a:rPr>
              <a:t>playlist</a:t>
            </a:r>
            <a:r>
              <a:rPr lang="nl-BE" dirty="0">
                <a:solidFill>
                  <a:srgbClr val="0070C0"/>
                </a:solidFill>
              </a:rPr>
              <a:t>.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203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9213"/>
          </a:xfrm>
        </p:spPr>
        <p:txBody>
          <a:bodyPr>
            <a:normAutofit/>
          </a:bodyPr>
          <a:lstStyle/>
          <a:p>
            <a:r>
              <a:rPr lang="nl-BE" b="1" dirty="0"/>
              <a:t>MVG in het </a:t>
            </a:r>
            <a:r>
              <a:rPr lang="nl-BE" b="1" dirty="0" smtClean="0"/>
              <a:t>EPD</a:t>
            </a:r>
            <a:r>
              <a:rPr lang="nl-BE" dirty="0"/>
              <a:t> – </a:t>
            </a:r>
            <a:r>
              <a:rPr lang="nl-BE" dirty="0" smtClean="0"/>
              <a:t>pediatrie</a:t>
            </a:r>
            <a:r>
              <a:rPr lang="nl-BE" b="1" dirty="0" smtClean="0"/>
              <a:t>  </a:t>
            </a:r>
            <a:endParaRPr lang="nl-BE" dirty="0"/>
          </a:p>
        </p:txBody>
      </p:sp>
      <p:pic>
        <p:nvPicPr>
          <p:cNvPr id="5" name="Picture 2" descr="Uitgaven onder de loep: nog wel wat vet op de botten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82" y="428365"/>
            <a:ext cx="2806097" cy="2806097"/>
          </a:xfrm>
        </p:spPr>
      </p:pic>
      <p:sp>
        <p:nvSpPr>
          <p:cNvPr id="6" name="Tekstvak 5"/>
          <p:cNvSpPr txBox="1"/>
          <p:nvPr/>
        </p:nvSpPr>
        <p:spPr>
          <a:xfrm>
            <a:off x="852879" y="612317"/>
            <a:ext cx="1036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MVG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528142" y="1526321"/>
            <a:ext cx="44877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0070C0"/>
                </a:solidFill>
              </a:rPr>
              <a:t>Online opleiding via 12 filmpjes = noodzakelijke basiskennis</a:t>
            </a:r>
          </a:p>
          <a:p>
            <a:r>
              <a:rPr lang="nl-BE" sz="2400" b="1" dirty="0" smtClean="0">
                <a:solidFill>
                  <a:srgbClr val="C00000"/>
                </a:solidFill>
              </a:rPr>
              <a:t>+ Voor Pediatrie</a:t>
            </a:r>
            <a:r>
              <a:rPr lang="nl-BE" sz="2400" b="1" dirty="0">
                <a:solidFill>
                  <a:srgbClr val="C00000"/>
                </a:solidFill>
              </a:rPr>
              <a:t> </a:t>
            </a:r>
            <a:r>
              <a:rPr lang="nl-BE" sz="2400" b="1" dirty="0" smtClean="0">
                <a:solidFill>
                  <a:srgbClr val="C00000"/>
                </a:solidFill>
              </a:rPr>
              <a:t>nog 2 extra filmpjes!</a:t>
            </a:r>
          </a:p>
          <a:p>
            <a:endParaRPr lang="nl-BE" sz="2400" b="1" dirty="0" smtClean="0">
              <a:solidFill>
                <a:srgbClr val="0070C0"/>
              </a:solidFill>
            </a:endParaRPr>
          </a:p>
          <a:p>
            <a:r>
              <a:rPr lang="nl-BE" sz="2400" b="1" dirty="0" smtClean="0">
                <a:solidFill>
                  <a:srgbClr val="0070C0"/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Een goede verpleegkundige 	documentatie in EPD is </a:t>
            </a:r>
          </a:p>
          <a:p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dé voorwaarde </a:t>
            </a:r>
          </a:p>
          <a:p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tot het behalen van een goed </a:t>
            </a:r>
            <a:r>
              <a:rPr lang="nl-BE" i="1" dirty="0">
                <a:solidFill>
                  <a:schemeClr val="accent5">
                    <a:lumMod val="75000"/>
                  </a:schemeClr>
                </a:solidFill>
              </a:rPr>
              <a:t>MVG </a:t>
            </a:r>
            <a:r>
              <a:rPr lang="nl-BE" i="1" dirty="0" smtClean="0">
                <a:solidFill>
                  <a:schemeClr val="accent5">
                    <a:lumMod val="75000"/>
                  </a:schemeClr>
                </a:solidFill>
              </a:rPr>
              <a:t>	resultaat!</a:t>
            </a:r>
          </a:p>
          <a:p>
            <a:endParaRPr lang="nl-BE" i="1" dirty="0" smtClean="0">
              <a:solidFill>
                <a:srgbClr val="0070C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89956" y="3328666"/>
            <a:ext cx="869203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+ extra voor Pediatrie:</a:t>
            </a:r>
          </a:p>
          <a:p>
            <a:endParaRPr lang="nl-BE" sz="1100" dirty="0" smtClean="0"/>
          </a:p>
          <a:p>
            <a:r>
              <a:rPr lang="nl-BE" sz="1200" dirty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nl-BE" sz="1100" dirty="0">
                <a:hlinkClick r:id="rId4"/>
              </a:rPr>
              <a:t>https://</a:t>
            </a:r>
            <a:r>
              <a:rPr lang="nl-BE" sz="1100" dirty="0" smtClean="0">
                <a:hlinkClick r:id="rId4"/>
              </a:rPr>
              <a:t>www.youtube.com/watch?v=J4gq2-xOZ24&amp;list=PLVp4gbQCjXdpWP6lGk00EAFaXXPYel3my&amp;index=13</a:t>
            </a:r>
            <a:endParaRPr lang="nl-BE" sz="1100" dirty="0" smtClean="0"/>
          </a:p>
          <a:p>
            <a:pPr marL="342900" indent="-342900">
              <a:buFont typeface="+mj-lt"/>
              <a:buAutoNum type="arabicPeriod"/>
            </a:pPr>
            <a:r>
              <a:rPr lang="nl-BE" sz="1100" dirty="0">
                <a:hlinkClick r:id="rId5"/>
              </a:rPr>
              <a:t>https://</a:t>
            </a:r>
            <a:r>
              <a:rPr lang="nl-BE" sz="1100" dirty="0" smtClean="0">
                <a:hlinkClick r:id="rId5"/>
              </a:rPr>
              <a:t>www.youtube.com/watch?v=B1pkHdNW0kE&amp;list=PLVp4gbQCjXdpWP6lGk00EAFaXXPYel3my&amp;index=14</a:t>
            </a:r>
            <a:endParaRPr lang="nl-BE" sz="1100" dirty="0" smtClean="0"/>
          </a:p>
          <a:p>
            <a:pPr marL="342900" indent="-342900">
              <a:buFont typeface="+mj-lt"/>
              <a:buAutoNum type="arabicPeriod"/>
            </a:pPr>
            <a:endParaRPr lang="nl-BE" sz="1100" dirty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>
                <a:solidFill>
                  <a:srgbClr val="0070C0"/>
                </a:solidFill>
                <a:hlinkClick r:id="rId6"/>
              </a:rPr>
              <a:t>Je vindt alle video’s terug in deze </a:t>
            </a:r>
            <a:r>
              <a:rPr lang="nl-BE" dirty="0" err="1">
                <a:solidFill>
                  <a:srgbClr val="0070C0"/>
                </a:solidFill>
                <a:hlinkClick r:id="rId6"/>
              </a:rPr>
              <a:t>playlist</a:t>
            </a:r>
            <a:r>
              <a:rPr lang="nl-BE" dirty="0">
                <a:solidFill>
                  <a:srgbClr val="0070C0"/>
                </a:solidFill>
              </a:rPr>
              <a:t>. 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88017580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477</Words>
  <Application>Microsoft Office PowerPoint</Application>
  <PresentationFormat>Breedbeeld</PresentationFormat>
  <Paragraphs>72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1_Kantoorthema</vt:lpstr>
      <vt:lpstr>MVG in het EPD</vt:lpstr>
      <vt:lpstr>MVG in het EPD – materniteit/verloskwartier</vt:lpstr>
      <vt:lpstr>MVG in het EPD – pediatrie  </vt:lpstr>
    </vt:vector>
  </TitlesOfParts>
  <Company>Universitair Ziekenhuis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Wouters, Annelies</dc:creator>
  <cp:lastModifiedBy>Stabel, Caitlin</cp:lastModifiedBy>
  <cp:revision>22</cp:revision>
  <dcterms:created xsi:type="dcterms:W3CDTF">2022-02-09T08:12:54Z</dcterms:created>
  <dcterms:modified xsi:type="dcterms:W3CDTF">2023-01-26T14:22:48Z</dcterms:modified>
</cp:coreProperties>
</file>