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56" r:id="rId5"/>
    <p:sldId id="364" r:id="rId6"/>
    <p:sldId id="366" r:id="rId7"/>
    <p:sldId id="259" r:id="rId8"/>
    <p:sldId id="260" r:id="rId9"/>
    <p:sldId id="261" r:id="rId10"/>
    <p:sldId id="363" r:id="rId11"/>
    <p:sldId id="263" r:id="rId12"/>
    <p:sldId id="264" r:id="rId13"/>
    <p:sldId id="266" r:id="rId14"/>
    <p:sldId id="357" r:id="rId15"/>
    <p:sldId id="365" r:id="rId16"/>
    <p:sldId id="267" r:id="rId17"/>
    <p:sldId id="268" r:id="rId18"/>
    <p:sldId id="349" r:id="rId19"/>
    <p:sldId id="344" r:id="rId20"/>
    <p:sldId id="345" r:id="rId21"/>
    <p:sldId id="324" r:id="rId22"/>
    <p:sldId id="325" r:id="rId23"/>
    <p:sldId id="330" r:id="rId24"/>
    <p:sldId id="323" r:id="rId25"/>
    <p:sldId id="272" r:id="rId26"/>
    <p:sldId id="273" r:id="rId27"/>
    <p:sldId id="274" r:id="rId28"/>
    <p:sldId id="352" r:id="rId29"/>
    <p:sldId id="360" r:id="rId30"/>
    <p:sldId id="331" r:id="rId31"/>
    <p:sldId id="317" r:id="rId32"/>
    <p:sldId id="332" r:id="rId33"/>
    <p:sldId id="275" r:id="rId34"/>
    <p:sldId id="333" r:id="rId35"/>
    <p:sldId id="336" r:id="rId36"/>
    <p:sldId id="334" r:id="rId37"/>
    <p:sldId id="284" r:id="rId38"/>
    <p:sldId id="316" r:id="rId39"/>
    <p:sldId id="351" r:id="rId40"/>
    <p:sldId id="361" r:id="rId41"/>
    <p:sldId id="362" r:id="rId42"/>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35"/>
    <a:srgbClr val="FF6D9A"/>
    <a:srgbClr val="FF699B"/>
    <a:srgbClr val="798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505" autoAdjust="0"/>
  </p:normalViewPr>
  <p:slideViewPr>
    <p:cSldViewPr>
      <p:cViewPr varScale="1">
        <p:scale>
          <a:sx n="94" d="100"/>
          <a:sy n="94" d="100"/>
        </p:scale>
        <p:origin x="2094" y="78"/>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notesViewPr>
    <p:cSldViewPr>
      <p:cViewPr varScale="1">
        <p:scale>
          <a:sx n="54" d="100"/>
          <a:sy n="54" d="100"/>
        </p:scale>
        <p:origin x="1982" y="67"/>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242"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842" y="0"/>
            <a:ext cx="2946242" cy="496888"/>
          </a:xfrm>
          <a:prstGeom prst="rect">
            <a:avLst/>
          </a:prstGeom>
        </p:spPr>
        <p:txBody>
          <a:bodyPr vert="horz" lIns="91440" tIns="45720" rIns="91440" bIns="45720" rtlCol="0"/>
          <a:lstStyle>
            <a:lvl1pPr algn="r">
              <a:defRPr sz="1200"/>
            </a:lvl1pPr>
          </a:lstStyle>
          <a:p>
            <a:fld id="{AFB5CED8-E2C0-47CE-BF21-B0E7D7FD1BC3}" type="datetimeFigureOut">
              <a:rPr lang="nl-BE" smtClean="0"/>
              <a:pPr/>
              <a:t>26/12/2022</a:t>
            </a:fld>
            <a:endParaRPr lang="nl-BE"/>
          </a:p>
        </p:txBody>
      </p:sp>
      <p:sp>
        <p:nvSpPr>
          <p:cNvPr id="4" name="Tijdelijke aanduiding voor voettekst 3"/>
          <p:cNvSpPr>
            <a:spLocks noGrp="1"/>
          </p:cNvSpPr>
          <p:nvPr>
            <p:ph type="ftr" sz="quarter" idx="2"/>
          </p:nvPr>
        </p:nvSpPr>
        <p:spPr>
          <a:xfrm>
            <a:off x="0" y="9428164"/>
            <a:ext cx="2946242" cy="4968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842" y="9428164"/>
            <a:ext cx="2946242" cy="496887"/>
          </a:xfrm>
          <a:prstGeom prst="rect">
            <a:avLst/>
          </a:prstGeom>
        </p:spPr>
        <p:txBody>
          <a:bodyPr vert="horz" lIns="91440" tIns="45720" rIns="91440" bIns="45720" rtlCol="0" anchor="b"/>
          <a:lstStyle>
            <a:lvl1pPr algn="r">
              <a:defRPr sz="1200"/>
            </a:lvl1pPr>
          </a:lstStyle>
          <a:p>
            <a:fld id="{0AF60820-CA44-481A-9F4C-36B3F774B30F}" type="slidenum">
              <a:rPr lang="nl-BE" smtClean="0"/>
              <a:pPr/>
              <a:t>‹nr.›</a:t>
            </a:fld>
            <a:endParaRPr 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84E41DF-570D-4A7A-8375-12F0452393A0}" type="datetimeFigureOut">
              <a:rPr lang="nl-BE" smtClean="0"/>
              <a:pPr/>
              <a:t>26/12/2022</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5"/>
            <a:ext cx="543814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5"/>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28585"/>
            <a:ext cx="2945659" cy="496332"/>
          </a:xfrm>
          <a:prstGeom prst="rect">
            <a:avLst/>
          </a:prstGeom>
        </p:spPr>
        <p:txBody>
          <a:bodyPr vert="horz" lIns="91440" tIns="45720" rIns="91440" bIns="45720" rtlCol="0" anchor="b"/>
          <a:lstStyle>
            <a:lvl1pPr algn="r">
              <a:defRPr sz="1200"/>
            </a:lvl1pPr>
          </a:lstStyle>
          <a:p>
            <a:fld id="{644397BF-182F-43B6-9543-593F4DC44D50}"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5C4D10A-0C3C-4A8A-81C0-D4A9B37FC58E}" type="slidenum">
              <a:rPr lang="nl-NL" smtClean="0"/>
              <a:pPr/>
              <a:t>1</a:t>
            </a:fld>
            <a:endParaRPr lang="nl-NL"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1418BB8-10E2-4E8E-8E3F-58BEFAA41B2F}" type="slidenum">
              <a:rPr lang="nl-NL" smtClean="0"/>
              <a:pPr/>
              <a:t>10</a:t>
            </a:fld>
            <a:endParaRPr lang="nl-NL"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679768" y="4715155"/>
            <a:ext cx="5438140" cy="4466987"/>
          </a:xfrm>
          <a:noFill/>
          <a:ln/>
        </p:spPr>
        <p:txBody>
          <a:bodyPr/>
          <a:lstStyle/>
          <a:p>
            <a:r>
              <a:rPr lang="nl-NL" sz="1200" kern="1200" dirty="0" smtClean="0">
                <a:solidFill>
                  <a:schemeClr val="tx1"/>
                </a:solidFill>
                <a:latin typeface="+mn-lt"/>
                <a:ea typeface="+mn-ea"/>
                <a:cs typeface="+mn-cs"/>
              </a:rPr>
              <a:t>20111005: Shu Win:</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Voor pasgeborenen van hebben wij ongeveer  1 ml volbloed nodig om een bloedgroep en directe </a:t>
            </a:r>
            <a:r>
              <a:rPr lang="nl-NL" sz="1200" kern="1200" dirty="0" err="1" smtClean="0">
                <a:solidFill>
                  <a:schemeClr val="tx1"/>
                </a:solidFill>
                <a:latin typeface="+mn-lt"/>
                <a:ea typeface="+mn-ea"/>
                <a:cs typeface="+mn-cs"/>
              </a:rPr>
              <a:t>Coombstest</a:t>
            </a:r>
            <a:r>
              <a:rPr lang="nl-NL" sz="1200" kern="1200" dirty="0" smtClean="0">
                <a:solidFill>
                  <a:schemeClr val="tx1"/>
                </a:solidFill>
                <a:latin typeface="+mn-lt"/>
                <a:ea typeface="+mn-ea"/>
                <a:cs typeface="+mn-cs"/>
              </a:rPr>
              <a:t>  te kunnen uitvoeren. </a:t>
            </a:r>
            <a:endParaRPr lang="nl-BE"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a:t>
            </a:r>
            <a:endParaRPr lang="nl-BE"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Indien u spreekt van kindjes ouder dan 6 maanden (pediatrie) is het vereiste volume groter (±2 ml volbloed) omdat bij deze patiëntjes eveneens een tegenproef dient uitgevoerd worden. Indien de bloedgroepbepaling problemen geeft, is een grotere volume volbloed nodig. </a:t>
            </a:r>
          </a:p>
          <a:p>
            <a:endParaRPr lang="nl-NL" dirty="0"/>
          </a:p>
          <a:p>
            <a:r>
              <a:rPr lang="nl-NL" sz="1200" kern="1200" dirty="0" smtClean="0">
                <a:solidFill>
                  <a:schemeClr val="tx1"/>
                </a:solidFill>
                <a:latin typeface="+mn-lt"/>
                <a:ea typeface="+mn-ea"/>
                <a:cs typeface="+mn-cs"/>
              </a:rPr>
              <a:t>20201110</a:t>
            </a:r>
            <a:r>
              <a:rPr lang="nl-NL" dirty="0"/>
              <a:t>: </a:t>
            </a:r>
            <a:r>
              <a:rPr lang="nl-NL" dirty="0" err="1" smtClean="0"/>
              <a:t>cfr</a:t>
            </a:r>
            <a:r>
              <a:rPr lang="nl-NL" dirty="0"/>
              <a:t>. nieuwe collega in </a:t>
            </a:r>
            <a:r>
              <a:rPr lang="nl-NL" dirty="0" smtClean="0"/>
              <a:t>COP: g</a:t>
            </a:r>
            <a:r>
              <a:rPr lang="nl-NL" sz="1200" kern="1200" dirty="0" smtClean="0">
                <a:solidFill>
                  <a:schemeClr val="tx1"/>
                </a:solidFill>
                <a:latin typeface="+mn-lt"/>
                <a:ea typeface="+mn-ea"/>
                <a:cs typeface="+mn-cs"/>
              </a:rPr>
              <a:t>ebruik tube met ‘roze’ stop voor bloedgroep?? </a:t>
            </a:r>
          </a:p>
          <a:p>
            <a:pPr marL="171450" indent="-171450">
              <a:buFont typeface="Symbol" panose="05050102010706020507" pitchFamily="18" charset="2"/>
              <a:buChar char="®"/>
            </a:pPr>
            <a:r>
              <a:rPr lang="nl-NL" sz="1200" kern="1200" dirty="0" smtClean="0">
                <a:solidFill>
                  <a:schemeClr val="tx1"/>
                </a:solidFill>
                <a:latin typeface="+mn-lt"/>
                <a:ea typeface="+mn-ea"/>
                <a:cs typeface="+mn-cs"/>
              </a:rPr>
              <a:t>20201118: Jan </a:t>
            </a:r>
            <a:r>
              <a:rPr lang="nl-NL" sz="1200" kern="1200" dirty="0" err="1" smtClean="0">
                <a:solidFill>
                  <a:schemeClr val="tx1"/>
                </a:solidFill>
                <a:latin typeface="+mn-lt"/>
                <a:ea typeface="+mn-ea"/>
                <a:cs typeface="+mn-cs"/>
              </a:rPr>
              <a:t>VdB</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Sarstedt</a:t>
            </a:r>
            <a:r>
              <a:rPr lang="nl-NL" sz="1200" kern="1200" dirty="0" smtClean="0">
                <a:solidFill>
                  <a:schemeClr val="tx1"/>
                </a:solidFill>
                <a:latin typeface="+mn-lt"/>
                <a:ea typeface="+mn-ea"/>
                <a:cs typeface="+mn-cs"/>
              </a:rPr>
              <a:t> heeft tubes met roze stop! Purperen stop is voor BD tubes</a:t>
            </a:r>
          </a:p>
          <a:p>
            <a:pPr marL="171450" indent="-171450">
              <a:buFont typeface="Symbol" panose="05050102010706020507" pitchFamily="18" charset="2"/>
              <a:buChar char="®"/>
            </a:pPr>
            <a:endParaRPr lang="nl-NL" sz="1200" kern="1200" dirty="0" smtClean="0">
              <a:solidFill>
                <a:schemeClr val="tx1"/>
              </a:solidFill>
              <a:latin typeface="+mn-lt"/>
              <a:ea typeface="+mn-ea"/>
              <a:cs typeface="+mn-cs"/>
            </a:endParaRPr>
          </a:p>
          <a:p>
            <a:pPr marL="0" indent="0">
              <a:buFont typeface="Symbol" panose="05050102010706020507" pitchFamily="18" charset="2"/>
              <a:buNone/>
            </a:pPr>
            <a:r>
              <a:rPr lang="nl-NL" sz="1200" kern="1200" dirty="0" smtClean="0">
                <a:solidFill>
                  <a:schemeClr val="tx1"/>
                </a:solidFill>
                <a:latin typeface="+mn-lt"/>
                <a:ea typeface="+mn-ea"/>
                <a:cs typeface="+mn-cs"/>
              </a:rPr>
              <a:t>20211208: bloedgroepkaart als 1</a:t>
            </a:r>
            <a:r>
              <a:rPr lang="nl-NL" sz="1200" kern="1200" baseline="30000" dirty="0" smtClean="0">
                <a:solidFill>
                  <a:schemeClr val="tx1"/>
                </a:solidFill>
                <a:latin typeface="+mn-lt"/>
                <a:ea typeface="+mn-ea"/>
                <a:cs typeface="+mn-cs"/>
              </a:rPr>
              <a:t>e</a:t>
            </a:r>
            <a:r>
              <a:rPr lang="nl-NL" sz="1200" kern="1200" dirty="0" smtClean="0">
                <a:solidFill>
                  <a:schemeClr val="tx1"/>
                </a:solidFill>
                <a:latin typeface="+mn-lt"/>
                <a:ea typeface="+mn-ea"/>
                <a:cs typeface="+mn-cs"/>
              </a:rPr>
              <a:t> bepaling: kopie nemen en samen met EDTA tube</a:t>
            </a:r>
            <a:r>
              <a:rPr lang="nl-NL" sz="1200" kern="1200" baseline="0" dirty="0" smtClean="0">
                <a:solidFill>
                  <a:schemeClr val="tx1"/>
                </a:solidFill>
                <a:latin typeface="+mn-lt"/>
                <a:ea typeface="+mn-ea"/>
                <a:cs typeface="+mn-cs"/>
              </a:rPr>
              <a:t> aan labo bezorgen</a:t>
            </a:r>
          </a:p>
          <a:p>
            <a:pPr marL="0" indent="0">
              <a:buFont typeface="Symbol" panose="05050102010706020507" pitchFamily="18" charset="2"/>
              <a:buNone/>
            </a:pPr>
            <a:endParaRPr lang="nl-NL" sz="1200" kern="1200" baseline="0" dirty="0" smtClean="0">
              <a:solidFill>
                <a:schemeClr val="tx1"/>
              </a:solidFill>
              <a:latin typeface="+mn-lt"/>
              <a:ea typeface="+mn-ea"/>
              <a:cs typeface="+mn-cs"/>
            </a:endParaRPr>
          </a:p>
          <a:p>
            <a:pPr marL="0" indent="0">
              <a:buFont typeface="Symbol" panose="05050102010706020507" pitchFamily="18" charset="2"/>
              <a:buNone/>
            </a:pPr>
            <a:r>
              <a:rPr lang="nl-NL" sz="1200" kern="1200" baseline="0" dirty="0" smtClean="0">
                <a:solidFill>
                  <a:schemeClr val="tx1"/>
                </a:solidFill>
                <a:latin typeface="+mn-lt"/>
                <a:ea typeface="+mn-ea"/>
                <a:cs typeface="+mn-cs"/>
              </a:rPr>
              <a:t>20211208: vanuit pediatrie: Hoeveel bloed minimaal nodig voor bloedgroepbepaling?</a:t>
            </a:r>
          </a:p>
          <a:p>
            <a:pPr marL="0" indent="0">
              <a:buFont typeface="Symbol" panose="05050102010706020507" pitchFamily="18" charset="2"/>
              <a:buNone/>
            </a:pPr>
            <a:r>
              <a:rPr lang="nl-NL" sz="1200" kern="1200" baseline="0" dirty="0" smtClean="0">
                <a:solidFill>
                  <a:schemeClr val="tx1"/>
                </a:solidFill>
                <a:latin typeface="+mn-lt"/>
                <a:ea typeface="+mn-ea"/>
                <a:cs typeface="+mn-cs"/>
              </a:rPr>
              <a:t>Jan </a:t>
            </a:r>
            <a:r>
              <a:rPr lang="nl-NL" sz="1200" kern="1200" baseline="0" dirty="0" err="1" smtClean="0">
                <a:solidFill>
                  <a:schemeClr val="tx1"/>
                </a:solidFill>
                <a:latin typeface="+mn-lt"/>
                <a:ea typeface="+mn-ea"/>
                <a:cs typeface="+mn-cs"/>
              </a:rPr>
              <a:t>VdB</a:t>
            </a:r>
            <a:r>
              <a:rPr lang="nl-NL" sz="1200" kern="1200" baseline="0" dirty="0" smtClean="0">
                <a:solidFill>
                  <a:schemeClr val="tx1"/>
                </a:solidFill>
                <a:latin typeface="+mn-lt"/>
                <a:ea typeface="+mn-ea"/>
                <a:cs typeface="+mn-cs"/>
              </a:rPr>
              <a:t>: afhankelijk van de situatie minstens 100 à 500 µl (= ½ ml); het labo ‘doet altijd z’n best’ om de gevraagde bepalingen uit te voeren. Als ook een telling gevraagd wordt, zal die eerst uitgevoerd worden (want dat moet je weten om de noodzaak </a:t>
            </a:r>
            <a:r>
              <a:rPr lang="nl-NL" sz="1200" kern="1200" baseline="0" smtClean="0">
                <a:solidFill>
                  <a:schemeClr val="tx1"/>
                </a:solidFill>
                <a:latin typeface="+mn-lt"/>
                <a:ea typeface="+mn-ea"/>
                <a:cs typeface="+mn-cs"/>
              </a:rPr>
              <a:t>aan bloedtoediening te weten)</a:t>
            </a:r>
            <a:endParaRPr lang="nl-BE" sz="1200" kern="1200" dirty="0" smtClean="0">
              <a:solidFill>
                <a:schemeClr val="tx1"/>
              </a:solidFill>
              <a:latin typeface="+mn-lt"/>
              <a:ea typeface="+mn-ea"/>
              <a:cs typeface="+mn-cs"/>
            </a:endParaRPr>
          </a:p>
          <a:p>
            <a:endParaRPr lang="nl-N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Risico:</a:t>
            </a:r>
          </a:p>
          <a:p>
            <a:pPr>
              <a:buFontTx/>
              <a:buChar char="-"/>
            </a:pPr>
            <a:r>
              <a:rPr lang="nl-BE" dirty="0" smtClean="0"/>
              <a:t>Def. blgr</a:t>
            </a:r>
            <a:r>
              <a:rPr lang="nl-BE" baseline="0" dirty="0" smtClean="0"/>
              <a:t> is zogezegd gekend. Indien pt in urgentie bloed moet krijgen, en er geen tijd is voor pretransfusietesten, wordt ABO compatibel of identiek bloed geselecteerd!</a:t>
            </a:r>
          </a:p>
          <a:p>
            <a:pPr>
              <a:buFontTx/>
              <a:buNone/>
            </a:pPr>
            <a:r>
              <a:rPr lang="nl-BE" baseline="0" dirty="0" smtClean="0">
                <a:sym typeface="Wingdings" pitchFamily="2" charset="2"/>
              </a:rPr>
              <a:t> </a:t>
            </a:r>
            <a:r>
              <a:rPr lang="nl-BE" baseline="0" dirty="0" smtClean="0"/>
              <a:t>Opos aan Apos pt is in dit geval geen probleem; andersom zou het wél een probleem geweest zijn !</a:t>
            </a:r>
          </a:p>
          <a:p>
            <a:pPr>
              <a:buFontTx/>
              <a:buChar char="-"/>
            </a:pPr>
            <a:r>
              <a:rPr lang="nl-BE" baseline="0" dirty="0" smtClean="0"/>
              <a:t> Plasma en trombocyten worden geselecteerd / toegediend op basis van def. blgr bepaling in c2m !!</a:t>
            </a:r>
          </a:p>
          <a:p>
            <a:pPr>
              <a:buFontTx/>
              <a:buNone/>
            </a:pPr>
            <a:r>
              <a:rPr lang="nl-BE" baseline="0" dirty="0" smtClean="0">
                <a:sym typeface="Wingdings" pitchFamily="2" charset="2"/>
              </a:rPr>
              <a:t> O plasma aan pt met blgr Apos; O plasma bevat anti-A antistoffen !</a:t>
            </a:r>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Risico:</a:t>
            </a:r>
          </a:p>
          <a:p>
            <a:pPr>
              <a:buFontTx/>
              <a:buChar char="-"/>
            </a:pPr>
            <a:r>
              <a:rPr lang="nl-BE" dirty="0" smtClean="0"/>
              <a:t>Def. blgr</a:t>
            </a:r>
            <a:r>
              <a:rPr lang="nl-BE" baseline="0" dirty="0" smtClean="0"/>
              <a:t> is zogezegd gekend. Indien pt in urgentie bloed moet krijgen, en er geen tijd is voor pretransfusietesten, wordt ABO compatibel of identiek bloed geselecteerd!</a:t>
            </a:r>
          </a:p>
          <a:p>
            <a:pPr>
              <a:buFontTx/>
              <a:buNone/>
            </a:pPr>
            <a:r>
              <a:rPr lang="nl-BE" baseline="0" dirty="0" smtClean="0">
                <a:sym typeface="Wingdings" pitchFamily="2" charset="2"/>
              </a:rPr>
              <a:t> </a:t>
            </a:r>
            <a:r>
              <a:rPr lang="nl-BE" baseline="0" dirty="0" smtClean="0"/>
              <a:t>Opos aan Apos pt is in dit geval geen probleem; andersom zou het wél een probleem geweest zijn !</a:t>
            </a:r>
          </a:p>
          <a:p>
            <a:pPr>
              <a:buFontTx/>
              <a:buChar char="-"/>
            </a:pPr>
            <a:r>
              <a:rPr lang="nl-BE" baseline="0" dirty="0" smtClean="0"/>
              <a:t> Plasma en trombocyten worden geselecteerd / toegediend op basis van def. blgr bepaling in c2m !!</a:t>
            </a:r>
          </a:p>
          <a:p>
            <a:pPr>
              <a:buFontTx/>
              <a:buNone/>
            </a:pPr>
            <a:r>
              <a:rPr lang="nl-BE" baseline="0" dirty="0" smtClean="0">
                <a:sym typeface="Wingdings" pitchFamily="2" charset="2"/>
              </a:rPr>
              <a:t> O plasma aan pt met blgr Apos; O plasma bevat anti-A antistoffen !</a:t>
            </a:r>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12</a:t>
            </a:fld>
            <a:endParaRPr lang="nl-BE"/>
          </a:p>
        </p:txBody>
      </p:sp>
    </p:spTree>
    <p:extLst>
      <p:ext uri="{BB962C8B-B14F-4D97-AF65-F5344CB8AC3E}">
        <p14:creationId xmlns:p14="http://schemas.microsoft.com/office/powerpoint/2010/main" val="14569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4EEA538-0727-4589-A90A-E8B7F59622FD}" type="slidenum">
              <a:rPr lang="nl-NL" smtClean="0"/>
              <a:pPr/>
              <a:t>13</a:t>
            </a:fld>
            <a:endParaRPr lang="nl-NL"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679768" y="4715155"/>
            <a:ext cx="5438140" cy="4927937"/>
          </a:xfrm>
          <a:noFill/>
          <a:ln/>
        </p:spPr>
        <p:txBody>
          <a:bodyPr>
            <a:normAutofit fontScale="92500" lnSpcReduction="10000"/>
          </a:bodyPr>
          <a:lstStyle/>
          <a:p>
            <a:r>
              <a:rPr lang="nl-BE" dirty="0" smtClean="0"/>
              <a:t>1 </a:t>
            </a:r>
            <a:r>
              <a:rPr lang="nl-BE" dirty="0" err="1" smtClean="0"/>
              <a:t>EDTA-staal</a:t>
            </a:r>
            <a:r>
              <a:rPr lang="nl-BE" dirty="0" smtClean="0"/>
              <a:t> -&gt; 15 à 20 eenheden kruisen -&gt; bij problemen  kan men echter minder eenheden kruisen!</a:t>
            </a:r>
          </a:p>
          <a:p>
            <a:endParaRPr lang="nl-BE" dirty="0" smtClean="0"/>
          </a:p>
          <a:p>
            <a:r>
              <a:rPr lang="nl-BE" dirty="0" smtClean="0"/>
              <a:t>1 ECL kruisen -&gt; 25 µl plasma nodig (1 µl = 1/1000 ml)</a:t>
            </a:r>
          </a:p>
          <a:p>
            <a:endParaRPr lang="nl-BE" dirty="0" smtClean="0"/>
          </a:p>
          <a:p>
            <a:r>
              <a:rPr lang="nl-BE" dirty="0" smtClean="0"/>
              <a:t>kleine buisjes (</a:t>
            </a:r>
            <a:r>
              <a:rPr lang="nl-BE" dirty="0" err="1" smtClean="0"/>
              <a:t>micro-tubes</a:t>
            </a:r>
            <a:r>
              <a:rPr lang="nl-BE" dirty="0" smtClean="0"/>
              <a:t>) bevatten meestal &lt; 1 ml bloed</a:t>
            </a:r>
          </a:p>
          <a:p>
            <a:endParaRPr lang="nl-BE" dirty="0" smtClean="0"/>
          </a:p>
          <a:p>
            <a:r>
              <a:rPr lang="nl-BE" dirty="0" smtClean="0"/>
              <a:t>tot 6 </a:t>
            </a:r>
            <a:r>
              <a:rPr lang="nl-BE" dirty="0" err="1" smtClean="0"/>
              <a:t>mdn</a:t>
            </a:r>
            <a:r>
              <a:rPr lang="nl-BE" dirty="0" smtClean="0"/>
              <a:t> wordt gekruist met bloed van de moeder; moeder heeft </a:t>
            </a:r>
            <a:r>
              <a:rPr lang="nl-BE" dirty="0" err="1" smtClean="0"/>
              <a:t>nl</a:t>
            </a:r>
            <a:r>
              <a:rPr lang="nl-BE" dirty="0" smtClean="0"/>
              <a:t> antistoffen doorgegeven aan het kind; baby &lt; 6 </a:t>
            </a:r>
            <a:r>
              <a:rPr lang="nl-BE" dirty="0" err="1" smtClean="0"/>
              <a:t>mdn</a:t>
            </a:r>
            <a:r>
              <a:rPr lang="nl-BE" dirty="0" smtClean="0"/>
              <a:t> heeft nog geen eigen antistoffen opgebouwd!</a:t>
            </a:r>
          </a:p>
          <a:p>
            <a:endParaRPr lang="nl-BE" dirty="0" smtClean="0"/>
          </a:p>
          <a:p>
            <a:r>
              <a:rPr lang="nl-BE" dirty="0" smtClean="0"/>
              <a:t>bloed van de moeder wordt bijgehouden en gefractioneerd ingevroren voor gebruik de komende maanden.</a:t>
            </a:r>
          </a:p>
          <a:p>
            <a:endParaRPr lang="nl-BE" dirty="0" smtClean="0"/>
          </a:p>
          <a:p>
            <a:r>
              <a:rPr lang="nl-BE" dirty="0" smtClean="0"/>
              <a:t>tot 6 </a:t>
            </a:r>
            <a:r>
              <a:rPr lang="nl-BE" dirty="0" err="1" smtClean="0"/>
              <a:t>mdn</a:t>
            </a:r>
            <a:r>
              <a:rPr lang="nl-BE" dirty="0" smtClean="0"/>
              <a:t> wordt daarom ook enkel </a:t>
            </a:r>
            <a:r>
              <a:rPr lang="nl-BE" dirty="0" err="1" smtClean="0"/>
              <a:t>O-bloed</a:t>
            </a:r>
            <a:r>
              <a:rPr lang="nl-BE" dirty="0" smtClean="0"/>
              <a:t> gegeven, met de juiste </a:t>
            </a:r>
            <a:r>
              <a:rPr lang="nl-BE" dirty="0" err="1" smtClean="0"/>
              <a:t>resus</a:t>
            </a:r>
            <a:r>
              <a:rPr lang="nl-BE" dirty="0" smtClean="0"/>
              <a:t> (die van het kindje)</a:t>
            </a:r>
          </a:p>
          <a:p>
            <a:endParaRPr lang="nl-BE" dirty="0" smtClean="0"/>
          </a:p>
          <a:p>
            <a:r>
              <a:rPr lang="nl-BE" dirty="0" smtClean="0"/>
              <a:t>vanaf 3 </a:t>
            </a:r>
            <a:r>
              <a:rPr lang="nl-BE" dirty="0" err="1" smtClean="0"/>
              <a:t>mdn</a:t>
            </a:r>
            <a:r>
              <a:rPr lang="nl-BE" dirty="0" smtClean="0"/>
              <a:t> wordt gekruist met stalen van moeder </a:t>
            </a:r>
            <a:r>
              <a:rPr lang="nl-BE" dirty="0" err="1" smtClean="0"/>
              <a:t>én</a:t>
            </a:r>
            <a:r>
              <a:rPr lang="nl-BE" dirty="0" smtClean="0"/>
              <a:t> kind! geleidelijk overschakelen naar kruisen met stalen van kind alleen.</a:t>
            </a:r>
          </a:p>
          <a:p>
            <a:endParaRPr lang="nl-BE" dirty="0" smtClean="0"/>
          </a:p>
          <a:p>
            <a:r>
              <a:rPr lang="nl-BE" dirty="0" smtClean="0"/>
              <a:t>je wordt niet geboren met antistoffen tegen ABO !! Kindje met bloedgroep A heeft bij de geboorte nog geen, of minimale / vaak niet detecteerbare, antistoffen tegen B !!</a:t>
            </a:r>
          </a:p>
          <a:p>
            <a:endParaRPr lang="nl-BE" dirty="0" smtClean="0"/>
          </a:p>
          <a:p>
            <a:r>
              <a:rPr lang="nl-BE" dirty="0" smtClean="0"/>
              <a:t>B5: bij moeilijke prikkers wordt soms een microtube afgenomen, wat dan vaak te weinig is voor bv. bloedgroepbepaling + enkele kruisproeven -&gt; dan wordt bijkomend bloed gevraagd</a:t>
            </a:r>
          </a:p>
          <a:p>
            <a:endParaRPr lang="nl-BE" dirty="0" smtClean="0"/>
          </a:p>
          <a:p>
            <a:r>
              <a:rPr lang="nl-BE" dirty="0" smtClean="0"/>
              <a:t>Stamceltransplantatie: bloedgroep kan gewijzigd zijn! -&gt; verschillende waarden in c2m (‘oude’ resultaten mogen nooit verwijderd worden!) -&gt; enkel met meest recente waarde rekening houden! Bij de eerste nieuwe waarde staat vermeld dat de blgr gewijzigd is na stamceltransplantatie.</a:t>
            </a:r>
          </a:p>
          <a:p>
            <a:r>
              <a:rPr lang="nl-BE" dirty="0" smtClean="0"/>
              <a:t>Kort na stamceltransplantatie dient men vaak compatibel bloed toe (bv. Oneg) totdat de blgr definitief gewijzigd is. Als men veel compatibel bloed toediend en dan een blgr bepaalt, kan men de blgr van het compatibel bloed vaststellen (verschillend dus van originele en nieuwe blgr!</a:t>
            </a:r>
            <a:endParaRPr lang="nl-NL"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19F540A-834D-4950-A984-0D302463A670}" type="slidenum">
              <a:rPr lang="nl-NL" smtClean="0"/>
              <a:pPr/>
              <a:t>14</a:t>
            </a:fld>
            <a:endParaRPr lang="nl-NL"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normAutofit/>
          </a:bodyPr>
          <a:lstStyle/>
          <a:p>
            <a:r>
              <a:rPr lang="nl-BE" dirty="0" smtClean="0"/>
              <a:t>4 december 2012: info van Shu Win, en mail aan LL</a:t>
            </a:r>
          </a:p>
          <a:p>
            <a:r>
              <a:rPr lang="nl-BE" dirty="0" smtClean="0"/>
              <a:t>Leo,</a:t>
            </a:r>
          </a:p>
          <a:p>
            <a:r>
              <a:rPr lang="nl-BE" dirty="0" smtClean="0"/>
              <a:t>het BTCA laat mij weten dat zij regelmatig vanuit A2 bij bloedgroepbepaling + kruisproef 3 (of soms zelfs 4) stalen EDTA krijgen.</a:t>
            </a:r>
          </a:p>
          <a:p>
            <a:r>
              <a:rPr lang="nl-BE" dirty="0" smtClean="0"/>
              <a:t>Op zich is dit niet verkeerd …</a:t>
            </a:r>
          </a:p>
          <a:p>
            <a:r>
              <a:rPr lang="nl-BE" dirty="0" smtClean="0"/>
              <a:t>Het BTCA aanvraagformulier vermeldt immers inderdaad dat een EDTA-staal moet genomen worden voor kruisproef, voor bloedgroepbepaling en voor irreguliere antistoffen.</a:t>
            </a:r>
          </a:p>
          <a:p>
            <a:r>
              <a:rPr lang="nl-BE" dirty="0" smtClean="0"/>
              <a:t> </a:t>
            </a:r>
          </a:p>
          <a:p>
            <a:r>
              <a:rPr lang="nl-BE" dirty="0" smtClean="0"/>
              <a:t>Maar …</a:t>
            </a:r>
          </a:p>
          <a:p>
            <a:r>
              <a:rPr lang="nl-BE" dirty="0" smtClean="0"/>
              <a:t>Als deze testen tesamen aangevraagd worden, volstaat één EDTA-staal.</a:t>
            </a:r>
          </a:p>
          <a:p>
            <a:r>
              <a:rPr lang="nl-BE" dirty="0" smtClean="0"/>
              <a:t>Dus:</a:t>
            </a:r>
          </a:p>
          <a:p>
            <a:pPr lvl="0"/>
            <a:r>
              <a:rPr lang="nl-BE" dirty="0" smtClean="0"/>
              <a:t>1</a:t>
            </a:r>
            <a:r>
              <a:rPr lang="nl-BE" baseline="30000" dirty="0" smtClean="0"/>
              <a:t>e</a:t>
            </a:r>
            <a:r>
              <a:rPr lang="nl-BE" dirty="0" smtClean="0"/>
              <a:t> bloedgroepbepaling + irreguliere antistoffen -&gt; één EDTA</a:t>
            </a:r>
          </a:p>
          <a:p>
            <a:pPr lvl="0"/>
            <a:r>
              <a:rPr lang="nl-BE" dirty="0" smtClean="0"/>
              <a:t>ander tijdstip, andere administratie: 2</a:t>
            </a:r>
            <a:r>
              <a:rPr lang="nl-BE" baseline="30000" dirty="0" smtClean="0"/>
              <a:t>e</a:t>
            </a:r>
            <a:r>
              <a:rPr lang="nl-BE" dirty="0" smtClean="0"/>
              <a:t> bloedgroepbepaling + kruisproef -&gt; één EDTA</a:t>
            </a:r>
          </a:p>
          <a:p>
            <a:r>
              <a:rPr lang="nl-BE" dirty="0" smtClean="0"/>
              <a:t> </a:t>
            </a:r>
          </a:p>
          <a:p>
            <a:r>
              <a:rPr lang="nl-BE" dirty="0" smtClean="0"/>
              <a:t>Het aanvraagformulier is hierin niet duidelijk; het BTCA bekijkt of ze dit bij een volgende druk duidelijker kunnen vermelden.</a:t>
            </a:r>
          </a:p>
          <a:p>
            <a:r>
              <a:rPr lang="nl-BE" dirty="0" smtClean="0"/>
              <a:t>Bij ‘onregelmatige antistoffen’ vermeldt het aanvraagformulier zelfs dat er 2 EDTA’s nodig zijn; één EDTA volstaat echter; ook dat zal het BTCA bekijken, en bij een volgende druk eventueel aanpassen.</a:t>
            </a:r>
          </a:p>
          <a:p>
            <a:r>
              <a:rPr lang="nl-BE" dirty="0" smtClean="0"/>
              <a:t> </a:t>
            </a:r>
          </a:p>
          <a:p>
            <a:r>
              <a:rPr lang="nl-BE" dirty="0" smtClean="0"/>
              <a:t>Opmerking: minder buizen = minder kost = minder bloed af te nemen = minder kans op vergissingen = minder archiveringskost (bewaren stalen) enz. ;-)</a:t>
            </a:r>
          </a:p>
          <a:p>
            <a:endParaRPr lang="nl-N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20150403: Jan Van den Bossche</a:t>
            </a:r>
          </a:p>
          <a:p>
            <a:r>
              <a:rPr lang="nl-BE" dirty="0" smtClean="0"/>
              <a:t>Type&amp;Screen (T&amp;S):</a:t>
            </a:r>
          </a:p>
          <a:p>
            <a:r>
              <a:rPr lang="nl-BE" dirty="0" smtClean="0"/>
              <a:t>	screen (op antistoffen) +/- 30-45 min.</a:t>
            </a:r>
          </a:p>
          <a:p>
            <a:r>
              <a:rPr lang="nl-BE" dirty="0" smtClean="0"/>
              <a:t>	type (bloedgroeptypering) +/- 15 à 20 min.</a:t>
            </a:r>
          </a:p>
          <a:p>
            <a:r>
              <a:rPr lang="nl-BE" dirty="0" smtClean="0"/>
              <a:t>+ administratietijd !!</a:t>
            </a:r>
          </a:p>
          <a:p>
            <a:r>
              <a:rPr lang="nl-BE" dirty="0" smtClean="0"/>
              <a:t>Totaal: 40 à 45 min. -&gt; = +/- even lang als kruisproef</a:t>
            </a:r>
          </a:p>
          <a:p>
            <a:endParaRPr lang="nl-BE" dirty="0" smtClean="0"/>
          </a:p>
          <a:p>
            <a:r>
              <a:rPr lang="nl-BE" dirty="0" smtClean="0"/>
              <a:t>T&amp;S blijven 72 uur geldig.</a:t>
            </a:r>
          </a:p>
          <a:p>
            <a:endParaRPr lang="nl-BE" dirty="0" smtClean="0"/>
          </a:p>
          <a:p>
            <a:r>
              <a:rPr lang="nl-BE" dirty="0" smtClean="0"/>
              <a:t>Winst  tov kruisproef:</a:t>
            </a:r>
          </a:p>
          <a:p>
            <a:r>
              <a:rPr lang="nl-BE" dirty="0" smtClean="0"/>
              <a:t>1-/ kruisproef moet voor elke eenheid !</a:t>
            </a:r>
          </a:p>
          <a:p>
            <a:r>
              <a:rPr lang="nl-BE" dirty="0" smtClean="0"/>
              <a:t>T&amp;S wordt éénmaal bepaald op staal van pt</a:t>
            </a:r>
          </a:p>
          <a:p>
            <a:pPr>
              <a:buFontTx/>
              <a:buChar char="-"/>
            </a:pPr>
            <a:r>
              <a:rPr lang="nl-BE" dirty="0" smtClean="0"/>
              <a:t>blijft dan 72 uur geldig</a:t>
            </a:r>
          </a:p>
          <a:p>
            <a:pPr>
              <a:buFontTx/>
              <a:buChar char="-"/>
            </a:pPr>
            <a:r>
              <a:rPr lang="nl-BE" dirty="0" smtClean="0"/>
              <a:t>er kunnen oneindig ECL uitgeleverd worden obv het resultaat (gedurende 72 uur)</a:t>
            </a:r>
          </a:p>
          <a:p>
            <a:pPr>
              <a:buFontTx/>
              <a:buChar char="-"/>
            </a:pPr>
            <a:endParaRPr lang="nl-BE" dirty="0" smtClean="0"/>
          </a:p>
          <a:p>
            <a:pPr>
              <a:buFontTx/>
              <a:buChar char="-"/>
            </a:pPr>
            <a:r>
              <a:rPr lang="nl-BE" dirty="0" smtClean="0"/>
              <a:t>Als de screen toont dat er wél antistoffen zijn, moet alsnog kruisproef uitgevoerd worden !!</a:t>
            </a:r>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15</a:t>
            </a:fld>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48A6DCB-9F81-4B97-A9B5-A02FF910E8FF}" type="slidenum">
              <a:rPr lang="nl-NL" smtClean="0"/>
              <a:pPr/>
              <a:t>16</a:t>
            </a:fld>
            <a:endParaRPr lang="nl-NL"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48A6DCB-9F81-4B97-A9B5-A02FF910E8FF}" type="slidenum">
              <a:rPr lang="nl-NL" smtClean="0"/>
              <a:pPr/>
              <a:t>17</a:t>
            </a:fld>
            <a:endParaRPr lang="nl-NL"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18</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26387B6-05FB-4E20-91B1-8A083B31E851}" type="slidenum">
              <a:rPr lang="nl-NL" smtClean="0"/>
              <a:pPr/>
              <a:t>19</a:t>
            </a:fld>
            <a:endParaRPr lang="nl-NL"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nl-NL" dirty="0" smtClean="0"/>
              <a:t>McClelland &amp; Phillips, UK,1994: 111 transfusies aan verkeerde </a:t>
            </a:r>
            <a:r>
              <a:rPr lang="nl-NL" dirty="0" err="1" smtClean="0"/>
              <a:t>pt</a:t>
            </a:r>
            <a:r>
              <a:rPr lang="nl-NL" dirty="0" smtClean="0"/>
              <a:t> / 18 </a:t>
            </a:r>
            <a:r>
              <a:rPr lang="nl-NL" dirty="0" err="1" smtClean="0"/>
              <a:t>mdn</a:t>
            </a:r>
            <a:endParaRPr lang="nl-NL" dirty="0" smtClean="0"/>
          </a:p>
          <a:p>
            <a:r>
              <a:rPr lang="nl-NL" dirty="0" smtClean="0"/>
              <a:t>= incidentie van 1 / 30 000 units </a:t>
            </a:r>
            <a:r>
              <a:rPr lang="nl-NL" dirty="0" err="1" smtClean="0"/>
              <a:t>transfused</a:t>
            </a:r>
            <a:r>
              <a:rPr lang="nl-NL" dirty="0" smtClean="0"/>
              <a:t>; 6 </a:t>
            </a:r>
            <a:r>
              <a:rPr lang="nl-NL" dirty="0" err="1" smtClean="0"/>
              <a:t>pt</a:t>
            </a:r>
            <a:r>
              <a:rPr lang="nl-NL" dirty="0" smtClean="0"/>
              <a:t> </a:t>
            </a:r>
            <a:r>
              <a:rPr lang="nl-NL" dirty="0" err="1" smtClean="0"/>
              <a:t>died</a:t>
            </a:r>
            <a:r>
              <a:rPr lang="nl-NL" dirty="0" smtClean="0"/>
              <a:t>; 6 </a:t>
            </a:r>
            <a:r>
              <a:rPr lang="nl-NL" dirty="0" err="1" smtClean="0"/>
              <a:t>pt</a:t>
            </a:r>
            <a:r>
              <a:rPr lang="nl-NL" dirty="0" smtClean="0"/>
              <a:t> </a:t>
            </a:r>
            <a:r>
              <a:rPr lang="nl-NL" dirty="0" err="1" smtClean="0"/>
              <a:t>serious</a:t>
            </a:r>
            <a:r>
              <a:rPr lang="nl-NL" dirty="0" smtClean="0"/>
              <a:t> </a:t>
            </a:r>
            <a:r>
              <a:rPr lang="nl-NL" dirty="0" err="1" smtClean="0"/>
              <a:t>morbidity</a:t>
            </a:r>
            <a:r>
              <a:rPr lang="nl-NL" dirty="0" smtClean="0"/>
              <a:t> </a:t>
            </a:r>
            <a:r>
              <a:rPr lang="nl-NL" dirty="0" err="1" smtClean="0"/>
              <a:t>associated</a:t>
            </a:r>
            <a:r>
              <a:rPr lang="nl-NL" dirty="0" smtClean="0"/>
              <a:t> </a:t>
            </a:r>
            <a:r>
              <a:rPr lang="nl-NL" dirty="0" err="1" smtClean="0"/>
              <a:t>with</a:t>
            </a:r>
            <a:r>
              <a:rPr lang="nl-NL" dirty="0" smtClean="0"/>
              <a:t> ABO-</a:t>
            </a:r>
            <a:r>
              <a:rPr lang="nl-NL" dirty="0" err="1" smtClean="0"/>
              <a:t>incompatible</a:t>
            </a:r>
            <a:r>
              <a:rPr lang="nl-NL" dirty="0" smtClean="0"/>
              <a:t> </a:t>
            </a:r>
            <a:r>
              <a:rPr lang="nl-NL" dirty="0" err="1" smtClean="0"/>
              <a:t>transfusions</a:t>
            </a:r>
            <a:endParaRPr lang="nl-NL" dirty="0" smtClean="0"/>
          </a:p>
          <a:p>
            <a:endParaRPr lang="nl-NL" dirty="0" smtClean="0"/>
          </a:p>
          <a:p>
            <a:r>
              <a:rPr lang="nl-NL" dirty="0" smtClean="0"/>
              <a:t>Linden et </a:t>
            </a:r>
            <a:r>
              <a:rPr lang="nl-NL" dirty="0" err="1" smtClean="0"/>
              <a:t>all</a:t>
            </a:r>
            <a:r>
              <a:rPr lang="nl-NL" dirty="0" smtClean="0"/>
              <a:t>, US,1992: </a:t>
            </a:r>
            <a:r>
              <a:rPr lang="nl-NL" dirty="0" err="1" smtClean="0"/>
              <a:t>fatality</a:t>
            </a:r>
            <a:r>
              <a:rPr lang="nl-NL" dirty="0" smtClean="0"/>
              <a:t> </a:t>
            </a:r>
            <a:r>
              <a:rPr lang="nl-NL" dirty="0" err="1" smtClean="0"/>
              <a:t>rate</a:t>
            </a:r>
            <a:r>
              <a:rPr lang="nl-NL" dirty="0" smtClean="0"/>
              <a:t> of 1 / 500 000 units of </a:t>
            </a:r>
            <a:r>
              <a:rPr lang="nl-NL" dirty="0" err="1" smtClean="0"/>
              <a:t>blood</a:t>
            </a:r>
            <a:r>
              <a:rPr lang="nl-NL" dirty="0" smtClean="0"/>
              <a:t> </a:t>
            </a:r>
            <a:r>
              <a:rPr lang="nl-NL" dirty="0" err="1" smtClean="0"/>
              <a:t>transfused</a:t>
            </a:r>
            <a:endParaRPr lang="nl-NL" dirty="0" smtClean="0"/>
          </a:p>
          <a:p>
            <a:endParaRPr lang="nl-NL" dirty="0" smtClean="0"/>
          </a:p>
          <a:p>
            <a:r>
              <a:rPr lang="nl-NL" dirty="0" smtClean="0"/>
              <a:t>20210811: </a:t>
            </a:r>
            <a:r>
              <a:rPr lang="nl-NL" dirty="0" err="1" smtClean="0"/>
              <a:t>cfr</a:t>
            </a:r>
            <a:r>
              <a:rPr lang="nl-NL" dirty="0" smtClean="0"/>
              <a:t>. Jan </a:t>
            </a:r>
            <a:r>
              <a:rPr lang="nl-NL" dirty="0" err="1" smtClean="0"/>
              <a:t>VdB</a:t>
            </a:r>
            <a:r>
              <a:rPr lang="nl-NL" dirty="0" smtClean="0"/>
              <a:t>: ongewijzigd (na implementatie EPD)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PBM: </a:t>
            </a:r>
            <a:r>
              <a:rPr lang="nl-BE" dirty="0" err="1" smtClean="0"/>
              <a:t>Patient</a:t>
            </a:r>
            <a:r>
              <a:rPr lang="nl-BE" dirty="0" smtClean="0"/>
              <a:t> </a:t>
            </a:r>
            <a:r>
              <a:rPr lang="nl-BE" dirty="0" err="1" smtClean="0"/>
              <a:t>blood</a:t>
            </a:r>
            <a:r>
              <a:rPr lang="nl-BE" dirty="0" smtClean="0"/>
              <a:t> management</a:t>
            </a:r>
          </a:p>
          <a:p>
            <a:pPr marL="171450" indent="-171450">
              <a:buFontTx/>
              <a:buChar char="-"/>
            </a:pPr>
            <a:r>
              <a:rPr lang="nl-BE" dirty="0" smtClean="0"/>
              <a:t>single unit policy</a:t>
            </a:r>
          </a:p>
          <a:p>
            <a:pPr marL="171450" indent="-171450">
              <a:buFontTx/>
              <a:buChar char="-"/>
            </a:pPr>
            <a:r>
              <a:rPr lang="nl-BE" dirty="0" smtClean="0"/>
              <a:t>T&amp;S </a:t>
            </a:r>
            <a:r>
              <a:rPr lang="nl-BE" dirty="0" err="1" smtClean="0"/>
              <a:t>ipv</a:t>
            </a:r>
            <a:r>
              <a:rPr lang="nl-BE" dirty="0" smtClean="0"/>
              <a:t> kruisproef</a:t>
            </a:r>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2</a:t>
            </a:fld>
            <a:endParaRPr lang="nl-BE"/>
          </a:p>
        </p:txBody>
      </p:sp>
    </p:spTree>
    <p:extLst>
      <p:ext uri="{BB962C8B-B14F-4D97-AF65-F5344CB8AC3E}">
        <p14:creationId xmlns:p14="http://schemas.microsoft.com/office/powerpoint/2010/main" val="3954200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48A6DCB-9F81-4B97-A9B5-A02FF910E8FF}" type="slidenum">
              <a:rPr lang="nl-NL" smtClean="0"/>
              <a:pPr/>
              <a:t>20</a:t>
            </a:fld>
            <a:endParaRPr lang="nl-NL"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21</a:t>
            </a:fld>
            <a:endParaRPr 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AE363C4-763F-41BA-879C-1FC8BDDDCD64}" type="slidenum">
              <a:rPr lang="nl-NL" smtClean="0"/>
              <a:pPr/>
              <a:t>22</a:t>
            </a:fld>
            <a:endParaRPr lang="nl-NL"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753DFBB-57BB-4D1A-B557-005F3BCB22AB}" type="slidenum">
              <a:rPr lang="nl-NL" smtClean="0"/>
              <a:pPr/>
              <a:t>23</a:t>
            </a:fld>
            <a:endParaRPr lang="nl-NL"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nl-BE" dirty="0" smtClean="0"/>
              <a:t>Opwarmen van bloed veroorzaakt:</a:t>
            </a:r>
          </a:p>
          <a:p>
            <a:pPr>
              <a:buFontTx/>
              <a:buChar char="-"/>
            </a:pPr>
            <a:r>
              <a:rPr lang="nl-BE" dirty="0" smtClean="0"/>
              <a:t> mogelijk microbiële groei</a:t>
            </a:r>
          </a:p>
          <a:p>
            <a:pPr>
              <a:buFontTx/>
              <a:buChar char="-"/>
            </a:pPr>
            <a:r>
              <a:rPr lang="nl-BE" dirty="0" smtClean="0"/>
              <a:t> wijziging biochemische parameters</a:t>
            </a:r>
          </a:p>
          <a:p>
            <a:pPr>
              <a:buFontTx/>
              <a:buChar char="-"/>
            </a:pPr>
            <a:r>
              <a:rPr lang="nl-BE" dirty="0" smtClean="0"/>
              <a:t> 4°C is ideaal voor behoud van het metabolisme van de erytrocyten</a:t>
            </a:r>
            <a:endParaRPr lang="nl-NL"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26387B6-05FB-4E20-91B1-8A083B31E851}" type="slidenum">
              <a:rPr lang="nl-NL" smtClean="0"/>
              <a:pPr/>
              <a:t>24</a:t>
            </a:fld>
            <a:endParaRPr lang="nl-NL"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25</a:t>
            </a:fld>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Tijdens</a:t>
            </a:r>
            <a:r>
              <a:rPr lang="nl-BE" baseline="0" dirty="0" smtClean="0"/>
              <a:t> bedside briefing wordt gezegd dat de ZK bloed is gaan afhalen voor pt A. ZK is in werkelijkheid bloed gaan afhalen voor pt B.</a:t>
            </a:r>
          </a:p>
          <a:p>
            <a:endParaRPr lang="nl-BE" baseline="0" dirty="0" smtClean="0"/>
          </a:p>
          <a:p>
            <a:r>
              <a:rPr lang="nl-BE" baseline="0" dirty="0" smtClean="0"/>
              <a:t>VK checkt samen met ZK unitnummers op ECL versus op compatibiliteitsrapport. Ze merkt niet op dat de naam op ECL en rapport niet de naam is van haar pt.</a:t>
            </a:r>
          </a:p>
          <a:p>
            <a:r>
              <a:rPr lang="nl-BE" baseline="0" dirty="0" smtClean="0"/>
              <a:t>ZK is niet bevoegd om bloedtransfusie te doen, dus ook niet de voorbereiding …</a:t>
            </a:r>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26</a:t>
            </a:fld>
            <a:endParaRPr lang="nl-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26387B6-05FB-4E20-91B1-8A083B31E851}" type="slidenum">
              <a:rPr lang="nl-NL" smtClean="0"/>
              <a:pPr/>
              <a:t>27</a:t>
            </a:fld>
            <a:endParaRPr lang="nl-NL"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28</a:t>
            </a:fld>
            <a:endParaRPr 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26387B6-05FB-4E20-91B1-8A083B31E851}" type="slidenum">
              <a:rPr lang="nl-NL" smtClean="0"/>
              <a:pPr/>
              <a:t>29</a:t>
            </a:fld>
            <a:endParaRPr lang="nl-NL"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PBM: </a:t>
            </a:r>
            <a:r>
              <a:rPr lang="nl-BE" dirty="0" err="1" smtClean="0"/>
              <a:t>Patient</a:t>
            </a:r>
            <a:r>
              <a:rPr lang="nl-BE" dirty="0" smtClean="0"/>
              <a:t> </a:t>
            </a:r>
            <a:r>
              <a:rPr lang="nl-BE" dirty="0" err="1" smtClean="0"/>
              <a:t>blood</a:t>
            </a:r>
            <a:r>
              <a:rPr lang="nl-BE" dirty="0" smtClean="0"/>
              <a:t> management</a:t>
            </a:r>
          </a:p>
          <a:p>
            <a:pPr marL="171450" indent="-171450">
              <a:buFontTx/>
              <a:buChar char="-"/>
            </a:pPr>
            <a:r>
              <a:rPr lang="nl-BE" dirty="0" smtClean="0"/>
              <a:t>single unit policy</a:t>
            </a:r>
          </a:p>
          <a:p>
            <a:pPr marL="171450" indent="-171450">
              <a:buFontTx/>
              <a:buChar char="-"/>
            </a:pPr>
            <a:r>
              <a:rPr lang="nl-BE" dirty="0" smtClean="0"/>
              <a:t>T&amp;S </a:t>
            </a:r>
            <a:r>
              <a:rPr lang="nl-BE" dirty="0" err="1" smtClean="0"/>
              <a:t>ipv</a:t>
            </a:r>
            <a:r>
              <a:rPr lang="nl-BE" dirty="0" smtClean="0"/>
              <a:t> kruisproef</a:t>
            </a:r>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3</a:t>
            </a:fld>
            <a:endParaRPr lang="nl-BE"/>
          </a:p>
        </p:txBody>
      </p:sp>
    </p:spTree>
    <p:extLst>
      <p:ext uri="{BB962C8B-B14F-4D97-AF65-F5344CB8AC3E}">
        <p14:creationId xmlns:p14="http://schemas.microsoft.com/office/powerpoint/2010/main" val="3278148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FCFD5DB-5CA5-45C3-B211-B3B3F10FA8DD}" type="slidenum">
              <a:rPr lang="nl-NL" smtClean="0"/>
              <a:pPr/>
              <a:t>30</a:t>
            </a:fld>
            <a:endParaRPr lang="nl-NL"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26387B6-05FB-4E20-91B1-8A083B31E851}" type="slidenum">
              <a:rPr lang="nl-NL" smtClean="0"/>
              <a:pPr/>
              <a:t>31</a:t>
            </a:fld>
            <a:endParaRPr lang="nl-NL"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26387B6-05FB-4E20-91B1-8A083B31E851}" type="slidenum">
              <a:rPr lang="nl-NL" smtClean="0"/>
              <a:pPr/>
              <a:t>32</a:t>
            </a:fld>
            <a:endParaRPr lang="nl-NL"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26387B6-05FB-4E20-91B1-8A083B31E851}" type="slidenum">
              <a:rPr lang="nl-NL" smtClean="0"/>
              <a:pPr/>
              <a:t>33</a:t>
            </a:fld>
            <a:endParaRPr lang="nl-NL"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4C63493-1B58-43D1-9829-E7B0694B22FA}" type="slidenum">
              <a:rPr lang="nl-NL" smtClean="0"/>
              <a:pPr/>
              <a:t>34</a:t>
            </a:fld>
            <a:endParaRPr lang="nl-NL"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normAutofit fontScale="85000" lnSpcReduction="20000"/>
          </a:bodyPr>
          <a:lstStyle/>
          <a:p>
            <a:r>
              <a:rPr lang="nl-BE" dirty="0" smtClean="0"/>
              <a:t>14 juli 2014</a:t>
            </a:r>
          </a:p>
          <a:p>
            <a:r>
              <a:rPr lang="nl-BE" dirty="0" smtClean="0"/>
              <a:t>LM:</a:t>
            </a:r>
            <a:r>
              <a:rPr lang="nl-BE" sz="1200" kern="1200" dirty="0" smtClean="0">
                <a:solidFill>
                  <a:schemeClr val="tx1"/>
                </a:solidFill>
                <a:latin typeface="+mn-lt"/>
                <a:ea typeface="+mn-ea"/>
                <a:cs typeface="+mn-cs"/>
              </a:rPr>
              <a:t> </a:t>
            </a:r>
          </a:p>
          <a:p>
            <a:r>
              <a:rPr lang="nl-BE" sz="1200" kern="1200" dirty="0" smtClean="0">
                <a:solidFill>
                  <a:schemeClr val="tx1"/>
                </a:solidFill>
                <a:latin typeface="+mn-lt"/>
                <a:ea typeface="+mn-ea"/>
                <a:cs typeface="+mn-cs"/>
              </a:rPr>
              <a:t>Cbo komt niet helemaal overeen met de aanbevelingen van de HGR. </a:t>
            </a:r>
          </a:p>
          <a:p>
            <a:r>
              <a:rPr lang="nl-BE" sz="1200" kern="1200" dirty="0" smtClean="0">
                <a:solidFill>
                  <a:schemeClr val="tx1"/>
                </a:solidFill>
                <a:latin typeface="+mn-lt"/>
                <a:ea typeface="+mn-ea"/>
                <a:cs typeface="+mn-cs"/>
              </a:rPr>
              <a:t>Punt 1: HGR spreekt enkel over 2-6°C. </a:t>
            </a:r>
          </a:p>
          <a:p>
            <a:r>
              <a:rPr lang="nl-BE" sz="1200" kern="1200" dirty="0" smtClean="0">
                <a:solidFill>
                  <a:schemeClr val="tx1"/>
                </a:solidFill>
                <a:latin typeface="+mn-lt"/>
                <a:ea typeface="+mn-ea"/>
                <a:cs typeface="+mn-cs"/>
              </a:rPr>
              <a:t>Punt 3: in België 42 d.</a:t>
            </a:r>
          </a:p>
          <a:p>
            <a:r>
              <a:rPr lang="nl-BE" sz="1200" kern="1200" dirty="0" smtClean="0">
                <a:solidFill>
                  <a:schemeClr val="tx1"/>
                </a:solidFill>
                <a:latin typeface="+mn-lt"/>
                <a:ea typeface="+mn-ea"/>
                <a:cs typeface="+mn-cs"/>
              </a:rPr>
              <a:t>Punt 4: HGR: toediening 1 – 2 u, kan verlengd worden tot 4 u.  Betekent ook dat toediening zo vlug mogelijk moet starten. De tekst va cbo is niet duidelijk maar betekent ook dat er zo vlug mogelijk moet toegediend worden en de zes uur geldt na aanprikken van de zak. Maar in België dus niet akkoord met 6 u na aanprikken systeem (wel met 4 u).</a:t>
            </a:r>
          </a:p>
          <a:p>
            <a:r>
              <a:rPr lang="nl-BE" sz="1200" kern="1200" dirty="0" smtClean="0">
                <a:solidFill>
                  <a:schemeClr val="tx1"/>
                </a:solidFill>
                <a:latin typeface="+mn-lt"/>
                <a:ea typeface="+mn-ea"/>
                <a:cs typeface="+mn-cs"/>
              </a:rPr>
              <a:t>Punt 5: zie commentaar punt 4. Bovendien is het moeilijk te beoordelen of EC boven 10°C opgewarmd werd. Daarom is het beter te zeggen dat bloed eens opgewarmd niet meer teruggenomen wordt (dat is dan binnen de termijn van 30 minuten die we hanteren).</a:t>
            </a:r>
          </a:p>
          <a:p>
            <a:r>
              <a:rPr lang="nl-BE" sz="1200" kern="1200" dirty="0" smtClean="0">
                <a:solidFill>
                  <a:schemeClr val="tx1"/>
                </a:solidFill>
                <a:latin typeface="+mn-lt"/>
                <a:ea typeface="+mn-ea"/>
                <a:cs typeface="+mn-cs"/>
              </a:rPr>
              <a:t>Punt 6: zie hierboven punt 5.</a:t>
            </a:r>
          </a:p>
          <a:p>
            <a:endParaRPr lang="nl-BE" sz="1200" kern="1200" dirty="0" smtClean="0">
              <a:solidFill>
                <a:schemeClr val="tx1"/>
              </a:solidFill>
              <a:latin typeface="+mn-lt"/>
              <a:ea typeface="+mn-ea"/>
              <a:cs typeface="+mn-cs"/>
            </a:endParaRPr>
          </a:p>
          <a:p>
            <a:r>
              <a:rPr lang="nl-BE" dirty="0" smtClean="0"/>
              <a:t>DM:</a:t>
            </a:r>
            <a:endParaRPr lang="nl-BE" sz="1200" kern="1200" dirty="0" smtClean="0">
              <a:solidFill>
                <a:schemeClr val="tx1"/>
              </a:solidFill>
              <a:latin typeface="+mn-lt"/>
              <a:ea typeface="+mn-ea"/>
              <a:cs typeface="+mn-cs"/>
            </a:endParaRPr>
          </a:p>
          <a:p>
            <a:r>
              <a:rPr lang="nl-BE" sz="1200" kern="1200" dirty="0" smtClean="0">
                <a:solidFill>
                  <a:schemeClr val="tx1"/>
                </a:solidFill>
                <a:latin typeface="+mn-lt"/>
                <a:ea typeface="+mn-ea"/>
                <a:cs typeface="+mn-cs"/>
              </a:rPr>
              <a:t>in de CBO richtlijn bloedtransfusie staat als ‘aanbeveling’:</a:t>
            </a:r>
          </a:p>
          <a:p>
            <a:r>
              <a:rPr lang="nl-BE" sz="1200" kern="1200" dirty="0" smtClean="0">
                <a:solidFill>
                  <a:schemeClr val="tx1"/>
                </a:solidFill>
                <a:latin typeface="+mn-lt"/>
                <a:ea typeface="+mn-ea"/>
                <a:cs typeface="+mn-cs"/>
              </a:rPr>
              <a:t> </a:t>
            </a:r>
          </a:p>
          <a:p>
            <a:r>
              <a:rPr lang="nl-BE" sz="1200" kern="1200" dirty="0" smtClean="0">
                <a:solidFill>
                  <a:schemeClr val="tx1"/>
                </a:solidFill>
                <a:latin typeface="+mn-lt"/>
                <a:ea typeface="+mn-ea"/>
                <a:cs typeface="+mn-cs"/>
              </a:rPr>
              <a:t>Het standaard erytrocytenproduct: </a:t>
            </a:r>
          </a:p>
          <a:p>
            <a:r>
              <a:rPr lang="nl-BE" sz="1200" kern="1200" dirty="0" smtClean="0">
                <a:solidFill>
                  <a:schemeClr val="tx1"/>
                </a:solidFill>
                <a:latin typeface="+mn-lt"/>
                <a:ea typeface="+mn-ea"/>
                <a:cs typeface="+mn-cs"/>
              </a:rPr>
              <a:t>1. Dient te worden bewaard bij een temperatuur tussen de 2ºC en 6ºC. De temperatuur mag tijdens opslag en transport nooit onder de 1ºC komen. </a:t>
            </a:r>
          </a:p>
          <a:p>
            <a:r>
              <a:rPr lang="nl-BE" sz="1200" kern="1200" dirty="0" smtClean="0">
                <a:solidFill>
                  <a:schemeClr val="tx1"/>
                </a:solidFill>
                <a:latin typeface="+mn-lt"/>
                <a:ea typeface="+mn-ea"/>
                <a:cs typeface="+mn-cs"/>
              </a:rPr>
              <a:t>2. Mag voor toediening aan de patiënt niet langer dan circa een half uur buiten de koelkast gehouden worden. </a:t>
            </a:r>
          </a:p>
          <a:p>
            <a:r>
              <a:rPr lang="nl-BE" sz="1200" kern="1200" dirty="0" smtClean="0">
                <a:solidFill>
                  <a:schemeClr val="tx1"/>
                </a:solidFill>
                <a:latin typeface="+mn-lt"/>
                <a:ea typeface="+mn-ea"/>
                <a:cs typeface="+mn-cs"/>
              </a:rPr>
              <a:t>3. Is maximaal 35 dagen houdbaar, tenzij anders staat aangegeven. </a:t>
            </a:r>
          </a:p>
          <a:p>
            <a:r>
              <a:rPr lang="nl-BE" sz="1200" kern="1200" dirty="0" smtClean="0">
                <a:solidFill>
                  <a:schemeClr val="tx1"/>
                </a:solidFill>
                <a:latin typeface="+mn-lt"/>
                <a:ea typeface="+mn-ea"/>
                <a:cs typeface="+mn-cs"/>
              </a:rPr>
              <a:t>4. Is in verband met risico‟s op bacteriële groei beperkt houdbaar dat wil zeggen tot maximaal 6 uur na het openen c.q. aanprikken van het systeem. </a:t>
            </a:r>
          </a:p>
          <a:p>
            <a:r>
              <a:rPr lang="nl-BE" sz="1200" kern="1200" dirty="0" smtClean="0">
                <a:solidFill>
                  <a:schemeClr val="tx1"/>
                </a:solidFill>
                <a:latin typeface="+mn-lt"/>
                <a:ea typeface="+mn-ea"/>
                <a:cs typeface="+mn-cs"/>
              </a:rPr>
              <a:t>5. Mag niet opnieuw worden opgeslagen en moet binnen 6 uur worden toegediend of anders worden vernietigd, indien na bewaren boven 10°C is opgewarmd. </a:t>
            </a:r>
          </a:p>
          <a:p>
            <a:r>
              <a:rPr lang="nl-BE" sz="1200" kern="1200" dirty="0" smtClean="0">
                <a:solidFill>
                  <a:schemeClr val="tx1"/>
                </a:solidFill>
                <a:latin typeface="+mn-lt"/>
                <a:ea typeface="+mn-ea"/>
                <a:cs typeface="+mn-cs"/>
              </a:rPr>
              <a:t>6. Waarvan de temperatuur de 25ºC is overschreden dient te worden vernietigd. </a:t>
            </a:r>
          </a:p>
          <a:p>
            <a:r>
              <a:rPr lang="nl-BE" sz="1200" kern="1200" dirty="0" smtClean="0">
                <a:solidFill>
                  <a:schemeClr val="tx1"/>
                </a:solidFill>
                <a:latin typeface="+mn-lt"/>
                <a:ea typeface="+mn-ea"/>
                <a:cs typeface="+mn-cs"/>
              </a:rPr>
              <a:t> </a:t>
            </a:r>
          </a:p>
          <a:p>
            <a:r>
              <a:rPr lang="nl-BE" sz="1200" kern="1200" dirty="0" smtClean="0">
                <a:solidFill>
                  <a:schemeClr val="tx1"/>
                </a:solidFill>
                <a:latin typeface="+mn-lt"/>
                <a:ea typeface="+mn-ea"/>
                <a:cs typeface="+mn-cs"/>
              </a:rPr>
              <a:t>Bij puntjes 4 en 5: Die grens van 6 uur: moet het bloed binnen de 6 uur toegediend zijn, dus volledig in de pt gelopen?</a:t>
            </a:r>
          </a:p>
          <a:p>
            <a:r>
              <a:rPr lang="nl-BE" sz="1200" kern="1200" dirty="0" smtClean="0">
                <a:solidFill>
                  <a:schemeClr val="tx1"/>
                </a:solidFill>
                <a:latin typeface="+mn-lt"/>
                <a:ea typeface="+mn-ea"/>
                <a:cs typeface="+mn-cs"/>
              </a:rPr>
              <a:t>Of mag bloed ook nog aangehangen 5u55min. nadat het uit de bloedkoelkast gehaald werd, om dan gedurende bv.2 uur te lopen, dus tot 8 uur na verwijdering uit de bloedkoelkast?</a:t>
            </a:r>
          </a:p>
          <a:p>
            <a:r>
              <a:rPr lang="nl-BE" sz="1200" kern="1200" dirty="0" smtClean="0">
                <a:solidFill>
                  <a:schemeClr val="tx1"/>
                </a:solidFill>
                <a:latin typeface="+mn-lt"/>
                <a:ea typeface="+mn-ea"/>
                <a:cs typeface="+mn-cs"/>
              </a:rPr>
              <a:t> </a:t>
            </a:r>
          </a:p>
          <a:p>
            <a:endParaRPr lang="nl-NL"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62962D7-AF0A-4DD2-A42E-14E4AD16F244}" type="slidenum">
              <a:rPr lang="nl-NL" smtClean="0"/>
              <a:pPr/>
              <a:t>35</a:t>
            </a:fld>
            <a:endParaRPr lang="nl-NL"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609775" y="4747330"/>
            <a:ext cx="5728322" cy="4466987"/>
          </a:xfrm>
          <a:noFill/>
          <a:ln/>
        </p:spPr>
        <p:txBody>
          <a:bodyPr/>
          <a:lstStyle/>
          <a:p>
            <a:r>
              <a:rPr lang="nl-BE" dirty="0" smtClean="0"/>
              <a:t>Kruisproef duurt minstens 45 minuten !!</a:t>
            </a:r>
          </a:p>
          <a:p>
            <a:endParaRPr lang="nl-BE" dirty="0" smtClean="0"/>
          </a:p>
          <a:p>
            <a:r>
              <a:rPr lang="nl-BE" dirty="0" smtClean="0"/>
              <a:t>01/01/2018:</a:t>
            </a:r>
          </a:p>
          <a:p>
            <a:pPr>
              <a:buFontTx/>
              <a:buChar char="-"/>
            </a:pPr>
            <a:r>
              <a:rPr lang="nl-BE" dirty="0" smtClean="0"/>
              <a:t>1 E PC 		€ 120,01</a:t>
            </a:r>
          </a:p>
          <a:p>
            <a:pPr>
              <a:buFontTx/>
              <a:buChar char="-"/>
            </a:pPr>
            <a:r>
              <a:rPr lang="nl-BE" dirty="0" smtClean="0"/>
              <a:t>1 E VPVIM		€ 93,25</a:t>
            </a:r>
          </a:p>
          <a:p>
            <a:pPr>
              <a:buFontTx/>
              <a:buChar char="-"/>
            </a:pPr>
            <a:r>
              <a:rPr lang="nl-BE" dirty="0" smtClean="0"/>
              <a:t>1 E BP (gepoold)	€ 53,64</a:t>
            </a:r>
          </a:p>
          <a:p>
            <a:pPr lvl="1">
              <a:buFontTx/>
              <a:buChar char="-"/>
            </a:pPr>
            <a:r>
              <a:rPr lang="nl-BE" dirty="0" smtClean="0"/>
              <a:t>-&gt; meestal pool	€ 429,10</a:t>
            </a:r>
          </a:p>
          <a:p>
            <a:pPr lvl="1">
              <a:buFontTx/>
              <a:buChar char="-"/>
            </a:pPr>
            <a:endParaRPr lang="nl-BE" dirty="0" smtClean="0"/>
          </a:p>
          <a:p>
            <a:pPr marL="0" lvl="1"/>
            <a:r>
              <a:rPr lang="nl-BE" dirty="0" smtClean="0"/>
              <a:t>De volledige kostprijs van een bloedtoediening is € 750,00</a:t>
            </a:r>
          </a:p>
          <a:p>
            <a:pPr marL="0" lvl="1"/>
            <a:r>
              <a:rPr lang="nl-BE" dirty="0" smtClean="0"/>
              <a:t>(WVTV-congres 14 november 2014)</a:t>
            </a:r>
          </a:p>
          <a:p>
            <a:pPr marL="0" lvl="1"/>
            <a:endParaRPr lang="nl-BE" dirty="0" smtClean="0"/>
          </a:p>
          <a:p>
            <a:pPr marL="0" lvl="1"/>
            <a:r>
              <a:rPr lang="nl-BE" dirty="0" smtClean="0"/>
              <a:t>20210811: </a:t>
            </a:r>
            <a:r>
              <a:rPr lang="nl-BE" dirty="0" err="1" smtClean="0"/>
              <a:t>cfr</a:t>
            </a:r>
            <a:r>
              <a:rPr lang="nl-BE" dirty="0" smtClean="0"/>
              <a:t>. Jan </a:t>
            </a:r>
            <a:r>
              <a:rPr lang="nl-BE" dirty="0" err="1" smtClean="0"/>
              <a:t>VdB</a:t>
            </a:r>
            <a:r>
              <a:rPr lang="nl-BE" dirty="0" smtClean="0"/>
              <a:t>: ongewijzigd na implementatie</a:t>
            </a:r>
            <a:r>
              <a:rPr lang="nl-BE" baseline="0" dirty="0" smtClean="0"/>
              <a:t> EPD </a:t>
            </a:r>
            <a:endParaRPr lang="nl-NL"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b="1" dirty="0" smtClean="0"/>
              <a:t>Milde transfusiereacties:</a:t>
            </a:r>
          </a:p>
          <a:p>
            <a:r>
              <a:rPr lang="nl-BE" dirty="0" smtClean="0"/>
              <a:t>onbehagen, </a:t>
            </a:r>
          </a:p>
          <a:p>
            <a:r>
              <a:rPr lang="nl-BE" dirty="0" smtClean="0"/>
              <a:t>rillingen, </a:t>
            </a:r>
          </a:p>
          <a:p>
            <a:r>
              <a:rPr lang="nl-BE" dirty="0" smtClean="0"/>
              <a:t>T°-stijging 1°C en &lt; 2°C tot 2 uren na de transfusie, </a:t>
            </a:r>
          </a:p>
          <a:p>
            <a:r>
              <a:rPr lang="nl-BE" dirty="0" smtClean="0"/>
              <a:t>jeuk, </a:t>
            </a:r>
          </a:p>
          <a:p>
            <a:r>
              <a:rPr lang="nl-BE" dirty="0" smtClean="0"/>
              <a:t>urticaria, </a:t>
            </a:r>
          </a:p>
          <a:p>
            <a:r>
              <a:rPr lang="nl-BE" dirty="0" smtClean="0"/>
              <a:t>roodheid of huiduitslag, </a:t>
            </a:r>
          </a:p>
          <a:p>
            <a:r>
              <a:rPr lang="nl-BE" dirty="0" smtClean="0"/>
              <a:t>… kunnen beschouwd worden als milde transfusiereacties, maar ze kunnen ook de eerste tekenen zijn van een ernstige transfusiereactie. </a:t>
            </a:r>
          </a:p>
          <a:p>
            <a:endParaRPr lang="nl-BE" dirty="0" smtClean="0"/>
          </a:p>
          <a:p>
            <a:r>
              <a:rPr lang="nl-BE" b="1" dirty="0" smtClean="0"/>
              <a:t>Ernstige transfusiereacties:</a:t>
            </a:r>
          </a:p>
          <a:p>
            <a:r>
              <a:rPr lang="nl-BE" dirty="0" smtClean="0"/>
              <a:t>tachycardie </a:t>
            </a:r>
          </a:p>
          <a:p>
            <a:r>
              <a:rPr lang="nl-BE" dirty="0" smtClean="0"/>
              <a:t>hypertensie </a:t>
            </a:r>
          </a:p>
          <a:p>
            <a:r>
              <a:rPr lang="nl-BE" dirty="0" smtClean="0"/>
              <a:t>T°-stijging 2°C of 39°C </a:t>
            </a:r>
          </a:p>
          <a:p>
            <a:r>
              <a:rPr lang="nl-BE" dirty="0" smtClean="0"/>
              <a:t>cardiale aritmie </a:t>
            </a:r>
          </a:p>
          <a:p>
            <a:r>
              <a:rPr lang="nl-BE" dirty="0" smtClean="0"/>
              <a:t>lage rugpijn </a:t>
            </a:r>
          </a:p>
          <a:p>
            <a:r>
              <a:rPr lang="nl-BE" dirty="0" smtClean="0"/>
              <a:t>pijn in de borstkas of abdomen </a:t>
            </a:r>
          </a:p>
          <a:p>
            <a:r>
              <a:rPr lang="nl-BE" dirty="0" smtClean="0"/>
              <a:t>nausea of braken </a:t>
            </a:r>
          </a:p>
          <a:p>
            <a:r>
              <a:rPr lang="nl-BE" dirty="0" smtClean="0"/>
              <a:t>dyspnee </a:t>
            </a:r>
          </a:p>
          <a:p>
            <a:r>
              <a:rPr lang="nl-BE" dirty="0" smtClean="0"/>
              <a:t>hemoglobinurie </a:t>
            </a:r>
          </a:p>
          <a:p>
            <a:r>
              <a:rPr lang="nl-BE" dirty="0" smtClean="0"/>
              <a:t>oligurie / anurie </a:t>
            </a:r>
          </a:p>
          <a:p>
            <a:r>
              <a:rPr lang="nl-BE" dirty="0" smtClean="0"/>
              <a:t>hypotensie </a:t>
            </a:r>
          </a:p>
          <a:p>
            <a:r>
              <a:rPr lang="nl-BE" dirty="0" smtClean="0"/>
              <a:t>shock </a:t>
            </a:r>
          </a:p>
          <a:p>
            <a:r>
              <a:rPr lang="nl-BE" dirty="0" smtClean="0"/>
              <a:t>diffuse bloeding, enz. </a:t>
            </a:r>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36</a:t>
            </a:fld>
            <a:endParaRPr lang="nl-B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smtClean="0"/>
              <a:t>Milde transfusiereacties:</a:t>
            </a:r>
          </a:p>
          <a:p>
            <a:r>
              <a:rPr lang="nl-BE" b="0" dirty="0" smtClean="0"/>
              <a:t>kunnen voorbode</a:t>
            </a:r>
            <a:r>
              <a:rPr lang="nl-BE" b="0" baseline="0" dirty="0" smtClean="0"/>
              <a:t> zijn van ernstige transfusiereacties!</a:t>
            </a:r>
            <a:endParaRPr lang="nl-BE" b="0" dirty="0" smtClean="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37</a:t>
            </a:fld>
            <a:endParaRPr lang="nl-B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sz="1200" kern="1200" baseline="0" dirty="0" smtClean="0">
              <a:solidFill>
                <a:schemeClr val="tx1"/>
              </a:solidFill>
              <a:latin typeface="+mn-lt"/>
              <a:ea typeface="+mn-ea"/>
              <a:cs typeface="+mn-cs"/>
            </a:endParaRPr>
          </a:p>
          <a:p>
            <a:r>
              <a:rPr lang="nl-BE" sz="1200" kern="1200" baseline="0" dirty="0" smtClean="0">
                <a:solidFill>
                  <a:schemeClr val="tx1"/>
                </a:solidFill>
                <a:latin typeface="+mn-lt"/>
                <a:ea typeface="+mn-ea"/>
                <a:cs typeface="+mn-cs"/>
              </a:rPr>
              <a:t>compatibiliteitsrapport samen met vers genomen bloedstalen en rest bloedeenheid (+ eventueel overige eenheden van dezelfde bestelling) bezorgen aan labo </a:t>
            </a:r>
            <a:r>
              <a:rPr lang="nl-BE" sz="1200" i="1" kern="1200" baseline="0" dirty="0" smtClean="0">
                <a:solidFill>
                  <a:schemeClr val="tx1"/>
                </a:solidFill>
                <a:latin typeface="+mn-lt"/>
                <a:ea typeface="+mn-ea"/>
                <a:cs typeface="+mn-cs"/>
              </a:rPr>
              <a:t>(het labo zal de noodzakelijke testen voor transfusiereacties uitvoeren) </a:t>
            </a:r>
          </a:p>
          <a:p>
            <a:r>
              <a:rPr lang="nl-BE" sz="1200" kern="1200" baseline="0" dirty="0" smtClean="0">
                <a:solidFill>
                  <a:schemeClr val="tx1"/>
                </a:solidFill>
                <a:latin typeface="+mn-lt"/>
                <a:ea typeface="+mn-ea"/>
                <a:cs typeface="+mn-cs"/>
              </a:rPr>
              <a:t>arts: </a:t>
            </a:r>
          </a:p>
          <a:p>
            <a:r>
              <a:rPr lang="nl-BE" sz="1200" kern="1200" baseline="0" dirty="0" smtClean="0">
                <a:solidFill>
                  <a:schemeClr val="tx1"/>
                </a:solidFill>
                <a:latin typeface="+mn-lt"/>
                <a:ea typeface="+mn-ea"/>
                <a:cs typeface="+mn-cs"/>
              </a:rPr>
              <a:t>- achterzijde compatibiliteitsrapport (melding van transfusiereacties) invullen </a:t>
            </a:r>
          </a:p>
          <a:p>
            <a:r>
              <a:rPr lang="nl-BE" sz="1200" kern="1200" baseline="0" dirty="0" smtClean="0">
                <a:solidFill>
                  <a:schemeClr val="tx1"/>
                </a:solidFill>
                <a:latin typeface="+mn-lt"/>
                <a:ea typeface="+mn-ea"/>
                <a:cs typeface="+mn-cs"/>
              </a:rPr>
              <a:t>- overleg met labo ifv het afnemen van controlestalen </a:t>
            </a:r>
          </a:p>
          <a:p>
            <a:pPr>
              <a:buFontTx/>
              <a:buChar char="-"/>
            </a:pPr>
            <a:r>
              <a:rPr lang="nl-BE" sz="1200" kern="1200" baseline="0" dirty="0" smtClean="0">
                <a:solidFill>
                  <a:schemeClr val="tx1"/>
                </a:solidFill>
                <a:latin typeface="+mn-lt"/>
                <a:ea typeface="+mn-ea"/>
                <a:cs typeface="+mn-cs"/>
              </a:rPr>
              <a:t> formulier voor melding aan het FAGG invullen en aan contactpersoon hemovigilantie bezorgen </a:t>
            </a:r>
          </a:p>
          <a:p>
            <a:r>
              <a:rPr lang="nl-BE" sz="1200" kern="1200" baseline="0" dirty="0" smtClean="0">
                <a:solidFill>
                  <a:schemeClr val="tx1"/>
                </a:solidFill>
                <a:latin typeface="+mn-lt"/>
                <a:ea typeface="+mn-ea"/>
                <a:cs typeface="+mn-cs"/>
              </a:rPr>
              <a:t>- melding in patiëntdossier </a:t>
            </a:r>
          </a:p>
          <a:p>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38</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6ED3994-14F8-4393-974F-5EE2CD3779DB}" type="slidenum">
              <a:rPr lang="nl-NL" smtClean="0"/>
              <a:pPr/>
              <a:t>4</a:t>
            </a:fld>
            <a:endParaRPr lang="nl-NL"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219BBD3-B72C-4D87-9A58-21667CDE5518}" type="slidenum">
              <a:rPr lang="nl-NL" smtClean="0"/>
              <a:pPr/>
              <a:t>5</a:t>
            </a:fld>
            <a:endParaRPr lang="nl-NL"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E24A05F-0746-4DAC-8048-898E0BBC66E0}" type="slidenum">
              <a:rPr lang="nl-NL" smtClean="0"/>
              <a:pPr/>
              <a:t>6</a:t>
            </a:fld>
            <a:endParaRPr lang="nl-NL"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normAutofit lnSpcReduction="10000"/>
          </a:bodyPr>
          <a:lstStyle/>
          <a:p>
            <a:r>
              <a:rPr lang="nl-BE" dirty="0" smtClean="0"/>
              <a:t>Het resus-systeem omvat 5 antigenen, waarvan ‘D’ de belangrijkste is</a:t>
            </a:r>
          </a:p>
          <a:p>
            <a:endParaRPr lang="nl-BE" dirty="0" smtClean="0"/>
          </a:p>
          <a:p>
            <a:r>
              <a:rPr lang="nl-BE" dirty="0" smtClean="0"/>
              <a:t>HLA-antigenen wekken niet zo gemakkelijk antistoffen op; wél bij frequente transfusies</a:t>
            </a:r>
          </a:p>
          <a:p>
            <a:endParaRPr lang="nl-BE" dirty="0" smtClean="0"/>
          </a:p>
          <a:p>
            <a:r>
              <a:rPr lang="nl-BE" dirty="0" smtClean="0"/>
              <a:t>Gedeleukocyteerd bloed: sinds 01/01/2005</a:t>
            </a:r>
          </a:p>
          <a:p>
            <a:endParaRPr lang="nl-BE" dirty="0" smtClean="0"/>
          </a:p>
          <a:p>
            <a:r>
              <a:rPr lang="nl-BE" dirty="0" smtClean="0"/>
              <a:t>de naam Coombs is de uitvinder van de test en wordt niet als naam van de bepaling gebruikt.</a:t>
            </a:r>
            <a:br>
              <a:rPr lang="nl-BE" dirty="0" smtClean="0"/>
            </a:br>
            <a:r>
              <a:rPr lang="nl-BE" dirty="0" smtClean="0"/>
              <a:t>- De Directe Coombs = DAT Directe Antiglobuline Test</a:t>
            </a:r>
            <a:br>
              <a:rPr lang="nl-BE" dirty="0" smtClean="0"/>
            </a:br>
            <a:r>
              <a:rPr lang="nl-BE" dirty="0" smtClean="0"/>
              <a:t>wordt gebruikt om te bepalen of iemand gesensibliliseerde ery's heeft, veroorzaakt door auto-antistoffen, complement, enz.</a:t>
            </a:r>
            <a:br>
              <a:rPr lang="nl-BE" dirty="0" smtClean="0"/>
            </a:br>
            <a:r>
              <a:rPr lang="nl-BE" dirty="0" smtClean="0"/>
              <a:t>- De Indirecte Coombs = screening van irregulaire antistoffen.</a:t>
            </a:r>
            <a:br>
              <a:rPr lang="nl-BE" dirty="0" smtClean="0"/>
            </a:br>
            <a:r>
              <a:rPr lang="nl-BE" dirty="0" smtClean="0"/>
              <a:t/>
            </a:r>
            <a:br>
              <a:rPr lang="nl-BE" dirty="0" smtClean="0"/>
            </a:br>
            <a:r>
              <a:rPr lang="nl-BE" dirty="0" smtClean="0"/>
              <a:t>De uitvoering van een DAT vergeleken met een screening zit hem in het feit dat er bij een DAT direct een reactie plaats vindt tussen de erytrocyten en het plasma/serum van de patient, terwijl bij de screening een interactie plaats vindt tussen ery's van de patient met testsera, afhankelijk van methode, samen een potentiator (LISS, PEg, BSA,enz)</a:t>
            </a:r>
            <a:br>
              <a:rPr lang="nl-BE" dirty="0" smtClean="0"/>
            </a:br>
            <a:endParaRPr lang="nl-BE" dirty="0" smtClean="0"/>
          </a:p>
          <a:p>
            <a:r>
              <a:rPr lang="nl-BE" dirty="0" smtClean="0"/>
              <a:t>anti D: 50 / 100 000 zwangerschappen</a:t>
            </a:r>
          </a:p>
          <a:p>
            <a:r>
              <a:rPr lang="nl-BE" dirty="0" smtClean="0"/>
              <a:t>anti c: 5,1 / 100 000 zwangerschappen</a:t>
            </a:r>
          </a:p>
          <a:p>
            <a:r>
              <a:rPr lang="nl-BE" dirty="0" smtClean="0"/>
              <a:t>Bij anti D: risico op HZFP (hemolytische ziekte van de foetus en de pasgeborene) = 35%</a:t>
            </a:r>
            <a:endParaRPr lang="nl-N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E24A05F-0746-4DAC-8048-898E0BBC66E0}" type="slidenum">
              <a:rPr lang="nl-NL" smtClean="0"/>
              <a:pPr/>
              <a:t>7</a:t>
            </a:fld>
            <a:endParaRPr lang="nl-NL"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normAutofit fontScale="85000" lnSpcReduction="20000"/>
          </a:bodyPr>
          <a:lstStyle/>
          <a:p>
            <a:r>
              <a:rPr lang="nl-BE" dirty="0" smtClean="0"/>
              <a:t>Het resus-systeem omvat 5 antigenen, waarvan ‘D’ de belangrijkste is</a:t>
            </a:r>
          </a:p>
          <a:p>
            <a:endParaRPr lang="nl-BE" dirty="0" smtClean="0"/>
          </a:p>
          <a:p>
            <a:r>
              <a:rPr lang="nl-BE" dirty="0" smtClean="0"/>
              <a:t>HLA-antigenen wekken niet zo gemakkelijk antistoffen op; wél bij frequente transfusies</a:t>
            </a:r>
          </a:p>
          <a:p>
            <a:endParaRPr lang="nl-BE" dirty="0" smtClean="0"/>
          </a:p>
          <a:p>
            <a:r>
              <a:rPr lang="nl-BE" dirty="0" smtClean="0"/>
              <a:t>Gedeleukocyteerd bloed: sinds 01/01/2005</a:t>
            </a:r>
          </a:p>
          <a:p>
            <a:endParaRPr lang="nl-BE" dirty="0" smtClean="0"/>
          </a:p>
          <a:p>
            <a:r>
              <a:rPr lang="nl-BE" dirty="0" smtClean="0"/>
              <a:t>de naam Coombs is de uitvinder van de test en word niet als naam van de bepaling gebruikt.</a:t>
            </a:r>
            <a:br>
              <a:rPr lang="nl-BE" dirty="0" smtClean="0"/>
            </a:br>
            <a:r>
              <a:rPr lang="nl-BE" dirty="0" smtClean="0"/>
              <a:t>- De Directe Coombs = DAT Directe Antiglobuline Test</a:t>
            </a:r>
            <a:br>
              <a:rPr lang="nl-BE" dirty="0" smtClean="0"/>
            </a:br>
            <a:r>
              <a:rPr lang="nl-BE" dirty="0" smtClean="0"/>
              <a:t>wordt gebruikt om te bepalen of iemand gesensibliliseerde ery's heeft, veroorzaakt door auto-antistoffen, complement, enz.</a:t>
            </a:r>
            <a:br>
              <a:rPr lang="nl-BE" dirty="0" smtClean="0"/>
            </a:br>
            <a:r>
              <a:rPr lang="nl-BE" dirty="0" smtClean="0"/>
              <a:t>- De Indirecte Coombs = screening van irregulaire antistoffen.</a:t>
            </a:r>
            <a:br>
              <a:rPr lang="nl-BE" dirty="0" smtClean="0"/>
            </a:br>
            <a:r>
              <a:rPr lang="nl-BE" dirty="0" smtClean="0"/>
              <a:t/>
            </a:r>
            <a:br>
              <a:rPr lang="nl-BE" dirty="0" smtClean="0"/>
            </a:br>
            <a:r>
              <a:rPr lang="nl-BE" dirty="0" smtClean="0"/>
              <a:t>De uitvoering van een DAT vergeleken met een screening zit hem in het feit dat er bij een DAT direct een reactie plaats vindt tussen de erytrocyten en het plasma/serum van de patient, terwijl bij de screening een interactie plaats vindt tussen ery's van de patient met testsera, afhankelijk van methode, samen een potentiator (LISS, PEg, BSA,enz)</a:t>
            </a:r>
            <a:br>
              <a:rPr lang="nl-BE" dirty="0" smtClean="0"/>
            </a:br>
            <a:endParaRPr lang="nl-BE" dirty="0" smtClean="0"/>
          </a:p>
          <a:p>
            <a:r>
              <a:rPr lang="nl-BE" dirty="0" smtClean="0"/>
              <a:t>anti D: 50 / 100 000 zwangerschappen</a:t>
            </a:r>
          </a:p>
          <a:p>
            <a:r>
              <a:rPr lang="nl-BE" dirty="0" smtClean="0"/>
              <a:t>anti c: 5,1 / 100 000 zwangerschappen</a:t>
            </a:r>
          </a:p>
          <a:p>
            <a:r>
              <a:rPr lang="nl-BE" dirty="0" smtClean="0"/>
              <a:t>Bij anti D: risico op HZFP (hemolytische ziekte van de foetus en de pasgeborene) = 35%</a:t>
            </a:r>
          </a:p>
          <a:p>
            <a:endParaRPr lang="nl-BE" dirty="0" smtClean="0"/>
          </a:p>
          <a:p>
            <a:r>
              <a:rPr lang="nl-BE" dirty="0" smtClean="0"/>
              <a:t>20211222:</a:t>
            </a:r>
          </a:p>
          <a:p>
            <a:r>
              <a:rPr lang="nl-BE" dirty="0" err="1" smtClean="0"/>
              <a:t>Coombs</a:t>
            </a:r>
            <a:r>
              <a:rPr lang="nl-BE" dirty="0" smtClean="0"/>
              <a:t> is uitvinder van de test -&gt; het gebruik van namen wordt meer en meer vermeden omdat het niets zegt over wat de test precies doet.</a:t>
            </a:r>
          </a:p>
          <a:p>
            <a:r>
              <a:rPr lang="nl-BE" dirty="0" smtClean="0"/>
              <a:t>directe </a:t>
            </a:r>
            <a:r>
              <a:rPr lang="nl-BE" dirty="0" err="1" smtClean="0"/>
              <a:t>coombs</a:t>
            </a:r>
            <a:r>
              <a:rPr lang="nl-BE" dirty="0" smtClean="0"/>
              <a:t> = DAT = directe antiglobuline test</a:t>
            </a:r>
          </a:p>
          <a:p>
            <a:r>
              <a:rPr lang="nl-BE" dirty="0" smtClean="0"/>
              <a:t>=</a:t>
            </a:r>
            <a:r>
              <a:rPr lang="nl-BE" baseline="0" dirty="0" smtClean="0"/>
              <a:t> opsporen van antistoffen (tgv transfusie of zwangerschap) die vastgehecht zijn aan de (antigenen op de) rode bloedcellen. Als dat zo is, kan dat hemolyse en dus anemie veroorzaken.</a:t>
            </a:r>
          </a:p>
          <a:p>
            <a:endParaRPr lang="nl-BE" baseline="0" dirty="0" smtClean="0"/>
          </a:p>
          <a:p>
            <a:r>
              <a:rPr lang="nl-BE" baseline="0" dirty="0" smtClean="0"/>
              <a:t>Indirecte </a:t>
            </a:r>
            <a:r>
              <a:rPr lang="nl-BE" baseline="0" dirty="0" err="1" smtClean="0"/>
              <a:t>Coombs</a:t>
            </a:r>
            <a:r>
              <a:rPr lang="nl-BE" baseline="0" dirty="0" smtClean="0"/>
              <a:t> = IAGT = indirecte antiglobuline test</a:t>
            </a:r>
          </a:p>
          <a:p>
            <a:r>
              <a:rPr lang="nl-BE" baseline="0" dirty="0" smtClean="0"/>
              <a:t>= test om te controleren of er voorafgaand aan een bloedtransfusie of tijdens de zwangerschap te controleren of er antistoffen tegen RBC aanwezig zijn in het plasma.</a:t>
            </a:r>
            <a:r>
              <a:rPr lang="nl-BE" sz="1200" b="0" i="0" kern="1200" dirty="0" smtClean="0">
                <a:solidFill>
                  <a:schemeClr val="tx1"/>
                </a:solidFill>
                <a:effectLst/>
                <a:latin typeface="+mn-lt"/>
                <a:ea typeface="+mn-ea"/>
                <a:cs typeface="+mn-cs"/>
              </a:rPr>
              <a:t> Deze kunnen gevaar opleveren als ze in contact komen met rode bloedcellen uit ‘vreemd bloed' bijvoorbeeld bij een bloedtransfusie.</a:t>
            </a:r>
          </a:p>
          <a:p>
            <a:r>
              <a:rPr lang="nl-BE" sz="1200" b="0" i="0" kern="1200" dirty="0" smtClean="0">
                <a:solidFill>
                  <a:schemeClr val="tx1"/>
                </a:solidFill>
                <a:effectLst/>
                <a:latin typeface="+mn-lt"/>
                <a:ea typeface="+mn-ea"/>
                <a:cs typeface="+mn-cs"/>
              </a:rPr>
              <a:t>De antistoffen in het bloed van de ontvanger zien de rode bloedcellen van de donor als ‘lichaamsvreemd'. Hierdoor komt een afweerreactie op gang waarbij de toegediende rode bloedcellen worden afgebroken.</a:t>
            </a:r>
          </a:p>
          <a:p>
            <a:endParaRPr lang="nl-N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2FFBDD-9B0C-4736-B035-11343CB9DCF9}" type="slidenum">
              <a:rPr lang="nl-NL" smtClean="0"/>
              <a:pPr/>
              <a:t>8</a:t>
            </a:fld>
            <a:endParaRPr lang="nl-NL"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nl-BE" dirty="0" err="1" smtClean="0"/>
              <a:t>SHOT-studie</a:t>
            </a:r>
            <a:r>
              <a:rPr lang="nl-BE" dirty="0" smtClean="0"/>
              <a:t> Engeland:</a:t>
            </a:r>
          </a:p>
          <a:p>
            <a:pPr>
              <a:buFontTx/>
              <a:buChar char="-"/>
            </a:pPr>
            <a:r>
              <a:rPr lang="nl-BE" dirty="0" smtClean="0"/>
              <a:t>52 % van de transfusiecomplicaties is te wijten aan identificatiefouten</a:t>
            </a:r>
          </a:p>
          <a:p>
            <a:pPr>
              <a:buFontTx/>
              <a:buChar char="-"/>
            </a:pPr>
            <a:r>
              <a:rPr lang="nl-BE" dirty="0" err="1" smtClean="0"/>
              <a:t>hemolyse</a:t>
            </a:r>
            <a:r>
              <a:rPr lang="nl-BE" dirty="0" smtClean="0"/>
              <a:t> </a:t>
            </a:r>
            <a:r>
              <a:rPr lang="nl-BE" dirty="0" err="1" smtClean="0"/>
              <a:t>tgv</a:t>
            </a:r>
            <a:r>
              <a:rPr lang="nl-BE" dirty="0" smtClean="0"/>
              <a:t> </a:t>
            </a:r>
            <a:r>
              <a:rPr lang="nl-BE" dirty="0" err="1" smtClean="0"/>
              <a:t>ABO-incompatibiliteit</a:t>
            </a:r>
            <a:r>
              <a:rPr lang="nl-BE" dirty="0" smtClean="0"/>
              <a:t> is de meest frequente oorzaak van mortaliteit </a:t>
            </a:r>
            <a:r>
              <a:rPr lang="nl-BE" dirty="0" err="1" smtClean="0"/>
              <a:t>tgv</a:t>
            </a:r>
            <a:r>
              <a:rPr lang="nl-BE" dirty="0" smtClean="0"/>
              <a:t> transfusies (52 %) -&gt; meestal betreft het administratieve fouten</a:t>
            </a:r>
          </a:p>
          <a:p>
            <a:pPr lvl="1">
              <a:buFontTx/>
              <a:buChar char="-"/>
            </a:pPr>
            <a:r>
              <a:rPr lang="nl-BE" dirty="0" smtClean="0"/>
              <a:t>50 % fouten bij afname staal</a:t>
            </a:r>
          </a:p>
          <a:p>
            <a:pPr lvl="2">
              <a:buFontTx/>
              <a:buChar char="-"/>
            </a:pPr>
            <a:r>
              <a:rPr lang="nl-BE" dirty="0" smtClean="0"/>
              <a:t>verkeerde identificatie staal</a:t>
            </a:r>
          </a:p>
          <a:p>
            <a:pPr lvl="2">
              <a:buFontTx/>
              <a:buChar char="-"/>
            </a:pPr>
            <a:r>
              <a:rPr lang="nl-BE" dirty="0" smtClean="0"/>
              <a:t>staalverwisseling in labo</a:t>
            </a:r>
          </a:p>
          <a:p>
            <a:pPr lvl="2">
              <a:buFontTx/>
              <a:buChar char="-"/>
            </a:pPr>
            <a:r>
              <a:rPr lang="nl-BE" dirty="0" smtClean="0"/>
              <a:t>verkeerde </a:t>
            </a:r>
            <a:r>
              <a:rPr lang="nl-BE" dirty="0" err="1" smtClean="0"/>
              <a:t>ingave</a:t>
            </a:r>
            <a:endParaRPr lang="nl-BE" dirty="0" smtClean="0"/>
          </a:p>
          <a:p>
            <a:pPr lvl="1">
              <a:buFontTx/>
              <a:buChar char="-"/>
            </a:pPr>
            <a:r>
              <a:rPr lang="nl-BE" dirty="0" smtClean="0"/>
              <a:t>50 % fouten bij toediening</a:t>
            </a:r>
          </a:p>
          <a:p>
            <a:pPr lvl="1">
              <a:buFontTx/>
              <a:buChar char="-"/>
            </a:pPr>
            <a:endParaRPr lang="nl-BE" dirty="0" smtClean="0"/>
          </a:p>
          <a:p>
            <a:pPr lvl="1">
              <a:buFontTx/>
              <a:buChar char="-"/>
            </a:pPr>
            <a:endParaRPr lang="nl-BE" dirty="0" smtClean="0"/>
          </a:p>
          <a:p>
            <a:pPr marL="4763" lvl="1">
              <a:buFontTx/>
              <a:buChar char="-"/>
            </a:pPr>
            <a:r>
              <a:rPr lang="nl-BE" dirty="0" err="1" smtClean="0"/>
              <a:t>Serious</a:t>
            </a:r>
            <a:r>
              <a:rPr lang="nl-BE" dirty="0" smtClean="0"/>
              <a:t> hazards of </a:t>
            </a:r>
            <a:r>
              <a:rPr lang="nl-BE" dirty="0" err="1" smtClean="0"/>
              <a:t>transfusion</a:t>
            </a:r>
            <a:r>
              <a:rPr lang="nl-BE" dirty="0" smtClean="0"/>
              <a:t>. Williamson BMJ Vol 319, 3 </a:t>
            </a:r>
            <a:r>
              <a:rPr lang="nl-BE" dirty="0" err="1" smtClean="0"/>
              <a:t>july</a:t>
            </a:r>
            <a:r>
              <a:rPr lang="nl-BE" dirty="0" smtClean="0"/>
              <a:t> 1999 p. 16-19</a:t>
            </a:r>
          </a:p>
          <a:p>
            <a:pPr marL="4763" lvl="1">
              <a:buFontTx/>
              <a:buChar char="-"/>
            </a:pPr>
            <a:r>
              <a:rPr lang="nl-BE" dirty="0" smtClean="0"/>
              <a:t>A report of 104 </a:t>
            </a:r>
            <a:r>
              <a:rPr lang="nl-BE" dirty="0" err="1" smtClean="0"/>
              <a:t>transfusion</a:t>
            </a:r>
            <a:r>
              <a:rPr lang="nl-BE" dirty="0" smtClean="0"/>
              <a:t> </a:t>
            </a:r>
            <a:r>
              <a:rPr lang="nl-BE" dirty="0" err="1" smtClean="0"/>
              <a:t>errors</a:t>
            </a:r>
            <a:r>
              <a:rPr lang="nl-BE" dirty="0" smtClean="0"/>
              <a:t> in New York State JV Linden </a:t>
            </a:r>
            <a:r>
              <a:rPr lang="nl-BE" dirty="0" err="1" smtClean="0"/>
              <a:t>Transfusion</a:t>
            </a:r>
            <a:r>
              <a:rPr lang="nl-BE" dirty="0" smtClean="0"/>
              <a:t> 1992, 32 p 601-605</a:t>
            </a:r>
          </a:p>
          <a:p>
            <a:pPr marL="4763" lvl="1">
              <a:buFontTx/>
              <a:buChar char="-"/>
            </a:pPr>
            <a:r>
              <a:rPr lang="nl-BE" dirty="0" smtClean="0"/>
              <a:t>Reports of 355 </a:t>
            </a:r>
            <a:r>
              <a:rPr lang="nl-BE" dirty="0" err="1" smtClean="0"/>
              <a:t>transfusion</a:t>
            </a:r>
            <a:r>
              <a:rPr lang="nl-BE" dirty="0" smtClean="0"/>
              <a:t> </a:t>
            </a:r>
            <a:r>
              <a:rPr lang="nl-BE" dirty="0" err="1" smtClean="0"/>
              <a:t>associated</a:t>
            </a:r>
            <a:r>
              <a:rPr lang="nl-BE" dirty="0" smtClean="0"/>
              <a:t> </a:t>
            </a:r>
            <a:r>
              <a:rPr lang="nl-BE" dirty="0" err="1" smtClean="0"/>
              <a:t>deaths</a:t>
            </a:r>
            <a:r>
              <a:rPr lang="nl-BE" dirty="0" smtClean="0"/>
              <a:t>. </a:t>
            </a:r>
            <a:r>
              <a:rPr lang="nl-BE" dirty="0" err="1" smtClean="0"/>
              <a:t>Sazama</a:t>
            </a:r>
            <a:r>
              <a:rPr lang="nl-BE" dirty="0" smtClean="0"/>
              <a:t>, </a:t>
            </a:r>
            <a:r>
              <a:rPr lang="nl-BE" dirty="0" err="1" smtClean="0"/>
              <a:t>Transfusion</a:t>
            </a:r>
            <a:r>
              <a:rPr lang="nl-BE" dirty="0" smtClean="0"/>
              <a:t>, 1990 Vol 30 (7) p. 583-590</a:t>
            </a:r>
            <a:endParaRPr lang="nl-N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7C010C-81EA-4293-B3C9-D00E536E5EE8}" type="slidenum">
              <a:rPr lang="nl-NL" smtClean="0"/>
              <a:pPr/>
              <a:t>9</a:t>
            </a:fld>
            <a:endParaRPr lang="nl-NL"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nl-BE" dirty="0" smtClean="0"/>
              <a:t>of “op een ander tijdstip naar het labo brengen”</a:t>
            </a:r>
          </a:p>
          <a:p>
            <a:endParaRPr lang="nl-BE" dirty="0" smtClean="0"/>
          </a:p>
          <a:p>
            <a:r>
              <a:rPr lang="nl-BE" dirty="0" smtClean="0"/>
              <a:t>Waarom zo belangrijk? ‘Fout’ zou toch ontdekt worden bij de kruisproef?</a:t>
            </a:r>
          </a:p>
          <a:p>
            <a:endParaRPr lang="nl-BE" dirty="0" smtClean="0"/>
          </a:p>
          <a:p>
            <a:r>
              <a:rPr lang="nl-BE" dirty="0" smtClean="0"/>
              <a:t>20130530 </a:t>
            </a:r>
            <a:r>
              <a:rPr lang="nl-BE" dirty="0" err="1" smtClean="0"/>
              <a:t>Shu</a:t>
            </a:r>
            <a:r>
              <a:rPr lang="nl-BE" dirty="0" smtClean="0"/>
              <a:t> Win: </a:t>
            </a:r>
          </a:p>
          <a:p>
            <a:pPr>
              <a:buFontTx/>
              <a:buChar char="-"/>
            </a:pPr>
            <a:r>
              <a:rPr lang="nl-BE" dirty="0" smtClean="0"/>
              <a:t> klopt, fout wordt ontdekt bij de kruisproef</a:t>
            </a:r>
          </a:p>
          <a:p>
            <a:pPr>
              <a:buFontTx/>
              <a:buChar char="-"/>
            </a:pPr>
            <a:r>
              <a:rPr lang="nl-BE" dirty="0" smtClean="0"/>
              <a:t> </a:t>
            </a:r>
            <a:r>
              <a:rPr lang="nl-BE" dirty="0" err="1" smtClean="0"/>
              <a:t>én</a:t>
            </a:r>
            <a:r>
              <a:rPr lang="nl-BE" dirty="0" smtClean="0"/>
              <a:t> indien de </a:t>
            </a:r>
            <a:r>
              <a:rPr lang="nl-BE" dirty="0" err="1" smtClean="0"/>
              <a:t>blgr</a:t>
            </a:r>
            <a:r>
              <a:rPr lang="nl-BE" dirty="0" smtClean="0"/>
              <a:t> niet </a:t>
            </a:r>
            <a:r>
              <a:rPr lang="nl-BE" dirty="0" err="1" smtClean="0"/>
              <a:t>def</a:t>
            </a:r>
            <a:r>
              <a:rPr lang="nl-BE" dirty="0" smtClean="0"/>
              <a:t>. gekend is, wordt geen </a:t>
            </a:r>
            <a:r>
              <a:rPr lang="nl-BE" dirty="0" err="1" smtClean="0"/>
              <a:t>iso-identisch</a:t>
            </a:r>
            <a:r>
              <a:rPr lang="nl-BE" dirty="0" smtClean="0"/>
              <a:t> bloed gegeven, maar </a:t>
            </a:r>
            <a:r>
              <a:rPr lang="nl-BE" dirty="0" err="1" smtClean="0"/>
              <a:t>iso-compatibel</a:t>
            </a:r>
            <a:r>
              <a:rPr lang="nl-BE" dirty="0" smtClean="0"/>
              <a:t> (altijd </a:t>
            </a:r>
            <a:r>
              <a:rPr lang="nl-BE" dirty="0" err="1" smtClean="0"/>
              <a:t>O-bloed</a:t>
            </a:r>
            <a:r>
              <a:rPr lang="nl-BE" dirty="0" smtClean="0"/>
              <a:t>)</a:t>
            </a:r>
          </a:p>
          <a:p>
            <a:pPr>
              <a:buFontTx/>
              <a:buChar char="-"/>
            </a:pPr>
            <a:endParaRPr lang="nl-BE" dirty="0" smtClean="0"/>
          </a:p>
          <a:p>
            <a:pPr>
              <a:buFontTx/>
              <a:buChar char="-"/>
            </a:pPr>
            <a:r>
              <a:rPr lang="nl-BE" dirty="0" smtClean="0"/>
              <a:t>mogelijke problemen: </a:t>
            </a:r>
          </a:p>
          <a:p>
            <a:pPr lvl="1">
              <a:buFontTx/>
              <a:buChar char="-"/>
            </a:pPr>
            <a:r>
              <a:rPr lang="nl-BE" dirty="0" smtClean="0"/>
              <a:t> onregelmatige antistoffen die onder detectiegraad gezakt zijn, maar nog wel problemen kunnen geven -&gt; bij staalverwisseling zit dit in het verkeerde dossier</a:t>
            </a:r>
          </a:p>
          <a:p>
            <a:pPr lvl="1">
              <a:buFontTx/>
              <a:buChar char="-"/>
            </a:pPr>
            <a:r>
              <a:rPr lang="nl-BE" dirty="0" smtClean="0"/>
              <a:t> het UZA en BTCA geeft geen bloed op basis van bloedgroepkaartje, maar </a:t>
            </a:r>
            <a:r>
              <a:rPr lang="nl-BE" dirty="0" err="1" smtClean="0"/>
              <a:t>mss</a:t>
            </a:r>
            <a:r>
              <a:rPr lang="nl-BE" dirty="0" smtClean="0"/>
              <a:t> wel in andere ZH of in het buitenland …</a:t>
            </a:r>
          </a:p>
          <a:p>
            <a:pPr lvl="1">
              <a:buFontTx/>
              <a:buChar char="-"/>
            </a:pPr>
            <a:r>
              <a:rPr lang="nl-BE" dirty="0" smtClean="0"/>
              <a:t> bij toediening plasma en BP wordt géén kruisproef gedaan!</a:t>
            </a:r>
            <a:endParaRPr lang="nl-NL"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21.w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21.w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_10">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_1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10" name="Picture 9"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_11">
    <p:spTree>
      <p:nvGrpSpPr>
        <p:cNvPr id="1" name=""/>
        <p:cNvGrpSpPr/>
        <p:nvPr/>
      </p:nvGrpSpPr>
      <p:grpSpPr>
        <a:xfrm>
          <a:off x="0" y="0"/>
          <a:ext cx="0" cy="0"/>
          <a:chOff x="0" y="0"/>
          <a:chExt cx="0" cy="0"/>
        </a:xfrm>
      </p:grpSpPr>
      <p:pic>
        <p:nvPicPr>
          <p:cNvPr id="11" name="Afbeelding 10" descr="UZA-gebouw-2.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BE" dirty="0"/>
          </a:p>
        </p:txBody>
      </p:sp>
      <p:pic>
        <p:nvPicPr>
          <p:cNvPr id="10" name="Picture 9"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_1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_zonder_afbeelding">
    <p:bg>
      <p:bgPr>
        <a:solidFill>
          <a:schemeClr val="accent3"/>
        </a:solidFill>
        <a:effectLst/>
      </p:bgPr>
    </p:bg>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5"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pic>
        <p:nvPicPr>
          <p:cNvPr id="9" name="Picture 8" descr="logo_baseline_groot.wmf"/>
          <p:cNvPicPr>
            <a:picLocks noChangeAspect="1"/>
          </p:cNvPicPr>
          <p:nvPr userDrawn="1"/>
        </p:nvPicPr>
        <p:blipFill>
          <a:blip r:embed="rId2" cstate="print"/>
          <a:stretch>
            <a:fillRect/>
          </a:stretch>
        </p:blipFill>
        <p:spPr>
          <a:xfrm>
            <a:off x="0" y="5715001"/>
            <a:ext cx="9144000" cy="1143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_1">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pic>
        <p:nvPicPr>
          <p:cNvPr id="7" name="Picture 6"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sp>
        <p:nvSpPr>
          <p:cNvPr id="2" name="Title 1"/>
          <p:cNvSpPr>
            <a:spLocks noGrp="1"/>
          </p:cNvSpPr>
          <p:nvPr>
            <p:ph type="ctrTitle"/>
          </p:nvPr>
        </p:nvSpPr>
        <p:spPr>
          <a:xfrm>
            <a:off x="698664" y="3906982"/>
            <a:ext cx="5244936"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stuk_2">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pic>
        <p:nvPicPr>
          <p:cNvPr id="7" name="Picture 6"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sp>
        <p:nvSpPr>
          <p:cNvPr id="11"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slide_hoofd_inhoud">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pic>
        <p:nvPicPr>
          <p:cNvPr id="6" name="Afbeelding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6322816"/>
            <a:ext cx="1872000" cy="209162"/>
          </a:xfrm>
          <a:prstGeom prst="rect">
            <a:avLst/>
          </a:prstGeom>
        </p:spPr>
      </p:pic>
      <p:pic>
        <p:nvPicPr>
          <p:cNvPr id="3" name="Afbeelding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78920" y="6041730"/>
            <a:ext cx="3265080" cy="81627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slide_inhoud">
    <p:spTree>
      <p:nvGrpSpPr>
        <p:cNvPr id="1" name=""/>
        <p:cNvGrpSpPr/>
        <p:nvPr/>
      </p:nvGrpSpPr>
      <p:grpSpPr>
        <a:xfrm>
          <a:off x="0" y="0"/>
          <a:ext cx="0" cy="0"/>
          <a:chOff x="0" y="0"/>
          <a:chExt cx="0" cy="0"/>
        </a:xfrm>
      </p:grpSpPr>
      <p:pic>
        <p:nvPicPr>
          <p:cNvPr id="10" name="Picture 9" descr="logo_baseline_klein.wmf"/>
          <p:cNvPicPr>
            <a:picLocks noChangeAspect="1"/>
          </p:cNvPicPr>
          <p:nvPr userDrawn="1"/>
        </p:nvPicPr>
        <p:blipFill>
          <a:blip r:embed="rId2" cstate="print"/>
          <a:stretch>
            <a:fillRect/>
          </a:stretch>
        </p:blipFill>
        <p:spPr>
          <a:xfrm>
            <a:off x="0" y="6019800"/>
            <a:ext cx="9144000" cy="838200"/>
          </a:xfrm>
          <a:prstGeom prst="rect">
            <a:avLst/>
          </a:prstGeom>
        </p:spPr>
      </p:pic>
      <p:sp>
        <p:nvSpPr>
          <p:cNvPr id="5"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slide_hoofd_diagram">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11" name="Content Placeholder 6"/>
          <p:cNvSpPr>
            <a:spLocks noGrp="1"/>
          </p:cNvSpPr>
          <p:nvPr>
            <p:ph sz="quarter" idx="10"/>
          </p:nvPr>
        </p:nvSpPr>
        <p:spPr>
          <a:xfrm>
            <a:off x="457200" y="2209800"/>
            <a:ext cx="7620000" cy="3733800"/>
          </a:xfrm>
        </p:spPr>
        <p:txBody>
          <a:bodyPr lIns="0" tIns="0" rIns="0" bIns="0"/>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7"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slide_hoofd_kolommen">
    <p:spTree>
      <p:nvGrpSpPr>
        <p:cNvPr id="1" name=""/>
        <p:cNvGrpSpPr/>
        <p:nvPr/>
      </p:nvGrpSpPr>
      <p:grpSpPr>
        <a:xfrm>
          <a:off x="0" y="0"/>
          <a:ext cx="0" cy="0"/>
          <a:chOff x="0" y="0"/>
          <a:chExt cx="0" cy="0"/>
        </a:xfrm>
      </p:grpSpPr>
      <p:pic>
        <p:nvPicPr>
          <p:cNvPr id="21" name="Picture 2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6" name="Picture 15"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5" name="Text Placeholder 2"/>
          <p:cNvSpPr>
            <a:spLocks noGrp="1"/>
          </p:cNvSpPr>
          <p:nvPr>
            <p:ph type="body" idx="13"/>
          </p:nvPr>
        </p:nvSpPr>
        <p:spPr>
          <a:xfrm>
            <a:off x="5791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8"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9"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3" name="Text Placeholder 2"/>
          <p:cNvSpPr>
            <a:spLocks noGrp="1"/>
          </p:cNvSpPr>
          <p:nvPr>
            <p:ph type="body" idx="1"/>
          </p:nvPr>
        </p:nvSpPr>
        <p:spPr>
          <a:xfrm>
            <a:off x="457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ussenslide_2_kolommen_2">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slide_hoofd_inhoud_afbeelding">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3" name="Picture Placeholder 2"/>
          <p:cNvSpPr>
            <a:spLocks noGrp="1"/>
          </p:cNvSpPr>
          <p:nvPr>
            <p:ph type="pic" idx="1"/>
          </p:nvPr>
        </p:nvSpPr>
        <p:spPr>
          <a:xfrm>
            <a:off x="4267200" y="1219200"/>
            <a:ext cx="441960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otslide">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_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2971800"/>
            <a:ext cx="4648200" cy="5334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_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7" name="Picture 6"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_3">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9" name="Picture 8"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_4">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9" name="Picture 8"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_5">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_6">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3">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6329445"/>
            <a:ext cx="1872000" cy="209172"/>
          </a:xfrm>
          <a:prstGeom prst="rect">
            <a:avLst/>
          </a:prstGeom>
        </p:spPr>
      </p:pic>
      <p:pic>
        <p:nvPicPr>
          <p:cNvPr id="2" name="Afbeelding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73944" y="6040800"/>
            <a:ext cx="3268800" cy="8172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_7">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el_8">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el_9">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_10">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_1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el_1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el_zonder_afbeelding">
    <p:bg>
      <p:bgPr>
        <a:solidFill>
          <a:schemeClr val="accent3"/>
        </a:solidFill>
        <a:effectLst/>
      </p:bgPr>
    </p:bg>
    <p:spTree>
      <p:nvGrpSpPr>
        <p:cNvPr id="1" name=""/>
        <p:cNvGrpSpPr/>
        <p:nvPr/>
      </p:nvGrpSpPr>
      <p:grpSpPr>
        <a:xfrm>
          <a:off x="0" y="0"/>
          <a:ext cx="0" cy="0"/>
          <a:chOff x="0" y="0"/>
          <a:chExt cx="0" cy="0"/>
        </a:xfrm>
      </p:grpSpPr>
      <p:pic>
        <p:nvPicPr>
          <p:cNvPr id="5" name="Picture 4" descr="logo_baseline_groot.wmf"/>
          <p:cNvPicPr>
            <a:picLocks noChangeAspect="1"/>
          </p:cNvPicPr>
          <p:nvPr userDrawn="1"/>
        </p:nvPicPr>
        <p:blipFill>
          <a:blip r:embed="rId2" cstate="print"/>
          <a:stretch>
            <a:fillRect/>
          </a:stretch>
        </p:blipFill>
        <p:spPr>
          <a:xfrm>
            <a:off x="0" y="5727888"/>
            <a:ext cx="9144000" cy="1135062"/>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oofdstuk_1">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pic>
        <p:nvPicPr>
          <p:cNvPr id="6" name="Picture 5" descr="logo_baseline_groot.wmf"/>
          <p:cNvPicPr>
            <a:picLocks noChangeAspect="1"/>
          </p:cNvPicPr>
          <p:nvPr userDrawn="1"/>
        </p:nvPicPr>
        <p:blipFill>
          <a:blip r:embed="rId4" cstate="print"/>
          <a:stretch>
            <a:fillRect/>
          </a:stretch>
        </p:blipFill>
        <p:spPr>
          <a:xfrm>
            <a:off x="0" y="5718970"/>
            <a:ext cx="9144000" cy="1135062"/>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oofdstuk_2">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sp>
        <p:nvSpPr>
          <p:cNvPr id="11"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pic>
        <p:nvPicPr>
          <p:cNvPr id="6" name="Picture 5" descr="logo_baseline_groot.wmf"/>
          <p:cNvPicPr>
            <a:picLocks noChangeAspect="1"/>
          </p:cNvPicPr>
          <p:nvPr userDrawn="1"/>
        </p:nvPicPr>
        <p:blipFill>
          <a:blip r:embed="rId4" cstate="print"/>
          <a:stretch>
            <a:fillRect/>
          </a:stretch>
        </p:blipFill>
        <p:spPr>
          <a:xfrm>
            <a:off x="0" y="5718970"/>
            <a:ext cx="9144000" cy="1135062"/>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ussenslide_hoofd_inhoud">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4">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ussenslide_inhoud">
    <p:spTree>
      <p:nvGrpSpPr>
        <p:cNvPr id="1" name=""/>
        <p:cNvGrpSpPr/>
        <p:nvPr/>
      </p:nvGrpSpPr>
      <p:grpSpPr>
        <a:xfrm>
          <a:off x="0" y="0"/>
          <a:ext cx="0" cy="0"/>
          <a:chOff x="0" y="0"/>
          <a:chExt cx="0" cy="0"/>
        </a:xfrm>
      </p:grpSpPr>
      <p:pic>
        <p:nvPicPr>
          <p:cNvPr id="10" name="Picture 9" descr="logo_baseline_klein.wmf"/>
          <p:cNvPicPr>
            <a:picLocks noChangeAspect="1"/>
          </p:cNvPicPr>
          <p:nvPr userDrawn="1"/>
        </p:nvPicPr>
        <p:blipFill>
          <a:blip r:embed="rId2" cstate="print"/>
          <a:stretch>
            <a:fillRect/>
          </a:stretch>
        </p:blipFill>
        <p:spPr>
          <a:xfrm>
            <a:off x="0" y="6019800"/>
            <a:ext cx="9144000" cy="838199"/>
          </a:xfrm>
          <a:prstGeom prst="rect">
            <a:avLst/>
          </a:prstGeom>
        </p:spPr>
      </p:pic>
      <p:sp>
        <p:nvSpPr>
          <p:cNvPr id="5"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ussenslide_hoofd_diagram">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11" name="Content Placeholder 6"/>
          <p:cNvSpPr>
            <a:spLocks noGrp="1"/>
          </p:cNvSpPr>
          <p:nvPr>
            <p:ph sz="quarter" idx="10"/>
          </p:nvPr>
        </p:nvSpPr>
        <p:spPr>
          <a:xfrm>
            <a:off x="457200" y="2209800"/>
            <a:ext cx="7620000" cy="3733800"/>
          </a:xfrm>
        </p:spPr>
        <p:txBody>
          <a:bodyPr lIns="0" tIns="0" rIns="0" bIns="0"/>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ussenslide_hoofd_kolommen">
    <p:spTree>
      <p:nvGrpSpPr>
        <p:cNvPr id="1" name=""/>
        <p:cNvGrpSpPr/>
        <p:nvPr/>
      </p:nvGrpSpPr>
      <p:grpSpPr>
        <a:xfrm>
          <a:off x="0" y="0"/>
          <a:ext cx="0" cy="0"/>
          <a:chOff x="0" y="0"/>
          <a:chExt cx="0" cy="0"/>
        </a:xfrm>
      </p:grpSpPr>
      <p:pic>
        <p:nvPicPr>
          <p:cNvPr id="17" name="Picture 16"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6" name="Picture 15"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8" name="Text Placeholder 2"/>
          <p:cNvSpPr>
            <a:spLocks noGrp="1"/>
          </p:cNvSpPr>
          <p:nvPr>
            <p:ph type="body" idx="13"/>
          </p:nvPr>
        </p:nvSpPr>
        <p:spPr>
          <a:xfrm>
            <a:off x="5791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3" name="Text Placeholder 2"/>
          <p:cNvSpPr>
            <a:spLocks noGrp="1"/>
          </p:cNvSpPr>
          <p:nvPr>
            <p:ph type="body" idx="1"/>
          </p:nvPr>
        </p:nvSpPr>
        <p:spPr>
          <a:xfrm>
            <a:off x="457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ussenslide_2_kolommen">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ussenslide_hoofd_inhoud_afbeelding">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3" name="Picture Placeholder 2"/>
          <p:cNvSpPr>
            <a:spLocks noGrp="1"/>
          </p:cNvSpPr>
          <p:nvPr>
            <p:ph type="pic" idx="1"/>
          </p:nvPr>
        </p:nvSpPr>
        <p:spPr>
          <a:xfrm>
            <a:off x="4267200" y="1219200"/>
            <a:ext cx="441960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lotslide">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pic>
        <p:nvPicPr>
          <p:cNvPr id="6" name="Picture 5"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pic>
        <p:nvPicPr>
          <p:cNvPr id="4" name="Picture 5" descr="UZA_dna_grijsRGB"/>
          <p:cNvPicPr>
            <a:picLocks noChangeAspect="1" noChangeArrowheads="1"/>
          </p:cNvPicPr>
          <p:nvPr/>
        </p:nvPicPr>
        <p:blipFill>
          <a:blip r:embed="rId2" cstate="print"/>
          <a:srcRect/>
          <a:stretch>
            <a:fillRect/>
          </a:stretch>
        </p:blipFill>
        <p:spPr bwMode="auto">
          <a:xfrm>
            <a:off x="5715000" y="0"/>
            <a:ext cx="3429000" cy="1509713"/>
          </a:xfrm>
          <a:prstGeom prst="rect">
            <a:avLst/>
          </a:prstGeom>
          <a:noFill/>
          <a:ln w="9525">
            <a:noFill/>
            <a:miter lim="800000"/>
            <a:headEnd/>
            <a:tailEnd/>
          </a:ln>
        </p:spPr>
      </p:pic>
      <p:pic>
        <p:nvPicPr>
          <p:cNvPr id="5" name="Picture 6" descr="UZA_logo_def"/>
          <p:cNvPicPr>
            <a:picLocks noChangeAspect="1" noChangeArrowheads="1"/>
          </p:cNvPicPr>
          <p:nvPr/>
        </p:nvPicPr>
        <p:blipFill>
          <a:blip r:embed="rId3" cstate="print"/>
          <a:srcRect/>
          <a:stretch>
            <a:fillRect/>
          </a:stretch>
        </p:blipFill>
        <p:spPr bwMode="auto">
          <a:xfrm>
            <a:off x="0" y="0"/>
            <a:ext cx="2162175" cy="1639888"/>
          </a:xfrm>
          <a:prstGeom prst="rect">
            <a:avLst/>
          </a:prstGeom>
          <a:noFill/>
          <a:ln w="9525">
            <a:noFill/>
            <a:miter lim="800000"/>
            <a:headEnd/>
            <a:tailEnd/>
          </a:ln>
        </p:spPr>
      </p:pic>
      <p:pic>
        <p:nvPicPr>
          <p:cNvPr id="6" name="Picture 7" descr="UZA_naam"/>
          <p:cNvPicPr>
            <a:picLocks noChangeAspect="1" noChangeArrowheads="1"/>
          </p:cNvPicPr>
          <p:nvPr/>
        </p:nvPicPr>
        <p:blipFill>
          <a:blip r:embed="rId4" cstate="print"/>
          <a:srcRect/>
          <a:stretch>
            <a:fillRect/>
          </a:stretch>
        </p:blipFill>
        <p:spPr bwMode="auto">
          <a:xfrm>
            <a:off x="685800" y="6172200"/>
            <a:ext cx="2971800" cy="112713"/>
          </a:xfrm>
          <a:prstGeom prst="rect">
            <a:avLst/>
          </a:prstGeom>
          <a:noFill/>
          <a:ln w="9525">
            <a:noFill/>
            <a:miter lim="800000"/>
            <a:headEnd/>
            <a:tailEnd/>
          </a:ln>
        </p:spPr>
      </p:pic>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nl-NL"/>
              <a:t>Klik om het opmaakprofiel van de modeltitel te bewerken</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a:t>Klik om het opmaakprofiel van de modelondertitel te bewerken</a:t>
            </a:r>
          </a:p>
        </p:txBody>
      </p:sp>
      <p:sp>
        <p:nvSpPr>
          <p:cNvPr id="7" name="Rectangle 8"/>
          <p:cNvSpPr>
            <a:spLocks noGrp="1" noChangeArrowheads="1"/>
          </p:cNvSpPr>
          <p:nvPr>
            <p:ph type="dt" sz="quarter" idx="10"/>
          </p:nvPr>
        </p:nvSpPr>
        <p:spPr>
          <a:xfrm>
            <a:off x="457200" y="6245225"/>
            <a:ext cx="2133600" cy="476250"/>
          </a:xfrm>
          <a:prstGeom prst="rect">
            <a:avLst/>
          </a:prstGeom>
        </p:spPr>
        <p:txBody>
          <a:bodyPr/>
          <a:lstStyle>
            <a:lvl1pPr>
              <a:defRPr>
                <a:solidFill>
                  <a:schemeClr val="tx1"/>
                </a:solidFill>
                <a:latin typeface="Times New Roman" pitchFamily="18" charset="0"/>
              </a:defRPr>
            </a:lvl1pPr>
          </a:lstStyle>
          <a:p>
            <a:pPr>
              <a:defRPr/>
            </a:pPr>
            <a:endParaRPr lang="nl-NL"/>
          </a:p>
        </p:txBody>
      </p:sp>
      <p:sp>
        <p:nvSpPr>
          <p:cNvPr id="8" name="Rectangle 9"/>
          <p:cNvSpPr>
            <a:spLocks noGrp="1" noChangeArrowheads="1"/>
          </p:cNvSpPr>
          <p:nvPr>
            <p:ph type="ftr" sz="quarter" idx="11"/>
          </p:nvPr>
        </p:nvSpPr>
        <p:spPr>
          <a:xfrm>
            <a:off x="3124200" y="6245225"/>
            <a:ext cx="2895600" cy="476250"/>
          </a:xfrm>
          <a:prstGeom prst="rect">
            <a:avLst/>
          </a:prstGeom>
        </p:spPr>
        <p:txBody>
          <a:bodyPr/>
          <a:lstStyle>
            <a:lvl1pPr>
              <a:defRPr>
                <a:solidFill>
                  <a:schemeClr val="tx1"/>
                </a:solidFill>
                <a:latin typeface="Times New Roman" pitchFamily="18" charset="0"/>
              </a:defRPr>
            </a:lvl1pPr>
          </a:lstStyle>
          <a:p>
            <a:pPr>
              <a:defRPr/>
            </a:pPr>
            <a:endParaRPr lang="nl-NL"/>
          </a:p>
        </p:txBody>
      </p:sp>
      <p:sp>
        <p:nvSpPr>
          <p:cNvPr id="9" name="Rectangle 10"/>
          <p:cNvSpPr>
            <a:spLocks noGrp="1" noChangeArrowheads="1"/>
          </p:cNvSpPr>
          <p:nvPr>
            <p:ph type="sldNum" sz="quarter" idx="12"/>
          </p:nvPr>
        </p:nvSpPr>
        <p:spPr>
          <a:xfrm>
            <a:off x="6948488" y="6245225"/>
            <a:ext cx="1738312" cy="476250"/>
          </a:xfrm>
          <a:prstGeom prst="rect">
            <a:avLst/>
          </a:prstGeom>
        </p:spPr>
        <p:txBody>
          <a:bodyPr/>
          <a:lstStyle>
            <a:lvl1pPr>
              <a:defRPr>
                <a:solidFill>
                  <a:schemeClr val="tx1"/>
                </a:solidFill>
                <a:latin typeface="Times New Roman" pitchFamily="18" charset="0"/>
              </a:defRPr>
            </a:lvl1pPr>
          </a:lstStyle>
          <a:p>
            <a:pPr>
              <a:defRPr/>
            </a:pPr>
            <a:fld id="{DCDF6C75-F2C7-4BD5-A1FD-1E91FF0D7C2B}" type="slidenum">
              <a:rPr lang="nl-NL"/>
              <a:pPr>
                <a:defRPr/>
              </a:pPr>
              <a:t>‹nr.›</a:t>
            </a:fld>
            <a:endParaRPr lang="nl-NL"/>
          </a:p>
        </p:txBody>
      </p:sp>
    </p:spTree>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5"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6"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A3B4C228-C5B8-4F29-8970-672C1A9849C1}" type="slidenum">
              <a:rPr lang="nl-NL"/>
              <a:pPr>
                <a:defRPr/>
              </a:pPr>
              <a:t>‹nr.›</a:t>
            </a:fld>
            <a:endParaRPr lang="nl-NL"/>
          </a:p>
        </p:txBody>
      </p:sp>
    </p:spTree>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6"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7"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55B20F64-27AE-41B1-93CE-016A43686DF5}" type="slidenum">
              <a:rPr lang="nl-NL"/>
              <a:pPr>
                <a:defRPr/>
              </a:pPr>
              <a:t>‹nr.›</a:t>
            </a:fld>
            <a:endParaRPr lang="nl-NL"/>
          </a:p>
        </p:txBody>
      </p:sp>
    </p:spTree>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648200" y="19812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4648200" y="41148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7"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8"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9B8F7B81-9C2D-4B4D-BF2A-0642573C3EFA}" type="slidenum">
              <a:rPr lang="nl-NL"/>
              <a:pPr>
                <a:defRPr/>
              </a:pPr>
              <a:t>‹nr.›</a:t>
            </a:fld>
            <a:endParaRPr lang="nl-NL"/>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_5">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85800" y="609600"/>
            <a:ext cx="7772400" cy="5486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3"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4"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5"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50741790-A962-4E00-86CC-6F299283F21E}" type="slidenum">
              <a:rPr lang="nl-NL"/>
              <a:pPr>
                <a:defRPr/>
              </a:pPr>
              <a:t>‹nr.›</a:t>
            </a:fld>
            <a:endParaRPr lang="nl-NL"/>
          </a:p>
        </p:txBody>
      </p:sp>
    </p:spTree>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6"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7"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B305B0B3-08DA-47FE-B773-54AA19C1C333}" type="slidenum">
              <a:rPr lang="nl-NL"/>
              <a:pPr>
                <a:defRPr/>
              </a:pPr>
              <a:t>‹nr.›</a:t>
            </a:fld>
            <a:endParaRPr lang="nl-NL"/>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6">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7">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8">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_9">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dirty="0"/>
          </a:p>
        </p:txBody>
      </p:sp>
      <p:sp>
        <p:nvSpPr>
          <p:cNvPr id="3" name="Text Placeholder 2"/>
          <p:cNvSpPr>
            <a:spLocks noGrp="1"/>
          </p:cNvSpPr>
          <p:nvPr>
            <p:ph type="body" idx="1"/>
          </p:nvPr>
        </p:nvSpPr>
        <p:spPr>
          <a:xfrm>
            <a:off x="457200" y="1600201"/>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4" r:id="rId11"/>
    <p:sldLayoutId id="2147483701" r:id="rId12"/>
    <p:sldLayoutId id="2147483670" r:id="rId13"/>
    <p:sldLayoutId id="2147483675" r:id="rId14"/>
    <p:sldLayoutId id="2147483649" r:id="rId15"/>
    <p:sldLayoutId id="2147483671" r:id="rId16"/>
    <p:sldLayoutId id="2147483650" r:id="rId17"/>
    <p:sldLayoutId id="2147483672" r:id="rId18"/>
    <p:sldLayoutId id="2147483676" r:id="rId19"/>
    <p:sldLayoutId id="2147483653" r:id="rId20"/>
    <p:sldLayoutId id="2147483700" r:id="rId21"/>
    <p:sldLayoutId id="2147483657" r:id="rId22"/>
    <p:sldLayoutId id="2147483697"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9" r:id="rId43"/>
    <p:sldLayoutId id="2147483696" r:id="rId44"/>
    <p:sldLayoutId id="2147483698" r:id="rId45"/>
    <p:sldLayoutId id="2147483702" r:id="rId46"/>
    <p:sldLayoutId id="2147483703" r:id="rId47"/>
    <p:sldLayoutId id="2147483704" r:id="rId48"/>
    <p:sldLayoutId id="2147483705" r:id="rId49"/>
    <p:sldLayoutId id="2147483706" r:id="rId50"/>
    <p:sldLayoutId id="2147483707" r:id="rId5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lnSpc>
          <a:spcPts val="2800"/>
        </a:lnSpc>
        <a:spcBef>
          <a:spcPct val="20000"/>
        </a:spcBef>
        <a:buClr>
          <a:srgbClr val="AF0039"/>
        </a:buClr>
        <a:buFont typeface="Arial" pitchFamily="34" charset="0"/>
        <a:buChar char="•"/>
        <a:defRPr sz="2300" kern="1200">
          <a:solidFill>
            <a:schemeClr val="tx1"/>
          </a:solidFill>
          <a:latin typeface="Arial" pitchFamily="34" charset="0"/>
          <a:ea typeface="+mn-ea"/>
          <a:cs typeface="Arial" pitchFamily="34" charset="0"/>
        </a:defRPr>
      </a:lvl1pPr>
      <a:lvl2pPr marL="690563" indent="-346075" algn="l" defTabSz="914400" rtl="0" eaLnBrk="1" latinLnBrk="0" hangingPunct="1">
        <a:lnSpc>
          <a:spcPts val="2500"/>
        </a:lnSpc>
        <a:spcBef>
          <a:spcPct val="20000"/>
        </a:spcBef>
        <a:buClr>
          <a:srgbClr val="798FA4"/>
        </a:buClr>
        <a:buSzPct val="100000"/>
        <a:buFont typeface="Arial" pitchFamily="34" charset="0"/>
        <a:buChar char="•"/>
        <a:defRPr sz="2000" kern="1200">
          <a:solidFill>
            <a:schemeClr val="tx1"/>
          </a:solidFill>
          <a:latin typeface="Arial" pitchFamily="34" charset="0"/>
          <a:ea typeface="+mn-ea"/>
          <a:cs typeface="Arial" pitchFamily="34" charset="0"/>
        </a:defRPr>
      </a:lvl2pPr>
      <a:lvl3pPr marL="1027113" indent="-336550" algn="l" defTabSz="914400" rtl="0" eaLnBrk="1" latinLnBrk="0" hangingPunct="1">
        <a:lnSpc>
          <a:spcPts val="2200"/>
        </a:lnSpc>
        <a:spcBef>
          <a:spcPct val="20000"/>
        </a:spcBef>
        <a:buClr>
          <a:srgbClr val="DE9515"/>
        </a:buClr>
        <a:buSzPct val="100000"/>
        <a:buFont typeface="Arial" pitchFamily="34" charset="0"/>
        <a:buChar char="•"/>
        <a:defRPr sz="1700" kern="1200">
          <a:solidFill>
            <a:schemeClr val="tx1"/>
          </a:solidFill>
          <a:latin typeface="Arial" pitchFamily="34" charset="0"/>
          <a:ea typeface="+mn-ea"/>
          <a:cs typeface="Arial" pitchFamily="34" charset="0"/>
        </a:defRPr>
      </a:lvl3pPr>
      <a:lvl4pPr marL="1316038" indent="-288925" algn="l" defTabSz="914400" rtl="0" eaLnBrk="1" latinLnBrk="0" hangingPunct="1">
        <a:spcBef>
          <a:spcPct val="20000"/>
        </a:spcBef>
        <a:buClr>
          <a:srgbClr val="A0BF35"/>
        </a:buClr>
        <a:buFont typeface="Arial" pitchFamily="34" charset="0"/>
        <a:buChar char="•"/>
        <a:defRPr sz="1400" kern="1200">
          <a:solidFill>
            <a:schemeClr val="tx1"/>
          </a:solidFill>
          <a:latin typeface="Arial" pitchFamily="34" charset="0"/>
          <a:ea typeface="+mn-ea"/>
          <a:cs typeface="Arial" pitchFamily="34" charset="0"/>
        </a:defRPr>
      </a:lvl4pPr>
      <a:lvl5pPr marL="1660525" indent="-344488" algn="l" defTabSz="914400" rtl="0" eaLnBrk="1" latinLnBrk="0" hangingPunct="1">
        <a:spcBef>
          <a:spcPct val="20000"/>
        </a:spcBef>
        <a:buClr>
          <a:srgbClr val="0189C7"/>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normAutofit fontScale="70000" lnSpcReduction="20000"/>
          </a:bodyPr>
          <a:lstStyle/>
          <a:p>
            <a:pPr>
              <a:lnSpc>
                <a:spcPct val="90000"/>
              </a:lnSpc>
            </a:pPr>
            <a:r>
              <a:rPr lang="nl-BE" sz="2800" dirty="0" smtClean="0"/>
              <a:t>Centraal </a:t>
            </a:r>
            <a:r>
              <a:rPr lang="nl-BE" sz="2800" dirty="0" err="1" smtClean="0"/>
              <a:t>OriënteringsProgramma</a:t>
            </a:r>
            <a:r>
              <a:rPr lang="nl-BE" sz="2800" smtClean="0"/>
              <a:t> 2022</a:t>
            </a:r>
            <a:endParaRPr lang="nl-BE" sz="2800" dirty="0" smtClean="0"/>
          </a:p>
          <a:p>
            <a:pPr>
              <a:lnSpc>
                <a:spcPct val="90000"/>
              </a:lnSpc>
            </a:pPr>
            <a:endParaRPr lang="nl-BE" sz="2800" dirty="0" smtClean="0"/>
          </a:p>
          <a:p>
            <a:pPr>
              <a:lnSpc>
                <a:spcPct val="90000"/>
              </a:lnSpc>
            </a:pPr>
            <a:endParaRPr lang="nl-BE" sz="2800" dirty="0" smtClean="0"/>
          </a:p>
          <a:p>
            <a:pPr algn="r">
              <a:lnSpc>
                <a:spcPct val="90000"/>
              </a:lnSpc>
            </a:pPr>
            <a:r>
              <a:rPr lang="nl-BE" sz="2000" dirty="0" smtClean="0"/>
              <a:t>dirk </a:t>
            </a:r>
            <a:r>
              <a:rPr lang="nl-BE" sz="2000" dirty="0" err="1" smtClean="0"/>
              <a:t>maes</a:t>
            </a:r>
            <a:endParaRPr lang="nl-BE" sz="2000" dirty="0" smtClean="0"/>
          </a:p>
          <a:p>
            <a:pPr algn="r">
              <a:lnSpc>
                <a:spcPct val="90000"/>
              </a:lnSpc>
            </a:pPr>
            <a:r>
              <a:rPr lang="nl-BE" sz="2000" dirty="0" smtClean="0"/>
              <a:t>stafmedewerker patiëntenzorg</a:t>
            </a:r>
          </a:p>
          <a:p>
            <a:pPr algn="r">
              <a:lnSpc>
                <a:spcPct val="90000"/>
              </a:lnSpc>
            </a:pPr>
            <a:r>
              <a:rPr lang="nl-BE" sz="2000" dirty="0" smtClean="0"/>
              <a:t>hemovigilantieverpleegkundige</a:t>
            </a:r>
            <a:endParaRPr lang="nl-NL" sz="2000" dirty="0" smtClean="0"/>
          </a:p>
        </p:txBody>
      </p:sp>
      <p:sp>
        <p:nvSpPr>
          <p:cNvPr id="3074" name="Rectangle 2"/>
          <p:cNvSpPr>
            <a:spLocks noGrp="1" noChangeArrowheads="1"/>
          </p:cNvSpPr>
          <p:nvPr>
            <p:ph type="ctrTitle"/>
          </p:nvPr>
        </p:nvSpPr>
        <p:spPr>
          <a:xfrm>
            <a:off x="251520" y="1981200"/>
            <a:ext cx="6048672" cy="1524000"/>
          </a:xfrm>
        </p:spPr>
        <p:txBody>
          <a:bodyPr>
            <a:normAutofit fontScale="90000"/>
          </a:bodyPr>
          <a:lstStyle/>
          <a:p>
            <a:r>
              <a:rPr lang="nl-BE" dirty="0" smtClean="0"/>
              <a:t>Veilige transfusie van </a:t>
            </a:r>
            <a:br>
              <a:rPr lang="nl-BE" dirty="0" smtClean="0"/>
            </a:br>
            <a:r>
              <a:rPr lang="nl-BE" dirty="0" smtClean="0"/>
              <a:t>bloed(producten)</a:t>
            </a:r>
            <a:br>
              <a:rPr lang="nl-BE" dirty="0" smtClean="0"/>
            </a:br>
            <a:r>
              <a:rPr lang="nl-BE" sz="2700" dirty="0" smtClean="0"/>
              <a:t>Verpleegkundige verantwoordelijkheden</a:t>
            </a:r>
            <a:endParaRPr lang="nl-NL" sz="27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EDTA.jpg"/>
          <p:cNvPicPr>
            <a:picLocks noChangeAspect="1"/>
          </p:cNvPicPr>
          <p:nvPr/>
        </p:nvPicPr>
        <p:blipFill>
          <a:blip r:embed="rId3" cstate="print"/>
          <a:stretch>
            <a:fillRect/>
          </a:stretch>
        </p:blipFill>
        <p:spPr>
          <a:xfrm>
            <a:off x="6300192" y="4149080"/>
            <a:ext cx="1872208" cy="1340768"/>
          </a:xfrm>
          <a:prstGeom prst="rect">
            <a:avLst/>
          </a:prstGeom>
        </p:spPr>
      </p:pic>
      <p:pic>
        <p:nvPicPr>
          <p:cNvPr id="5" name="Afbeelding 4" descr="EDTA.jpg"/>
          <p:cNvPicPr>
            <a:picLocks noChangeAspect="1"/>
          </p:cNvPicPr>
          <p:nvPr/>
        </p:nvPicPr>
        <p:blipFill>
          <a:blip r:embed="rId3" cstate="print"/>
          <a:stretch>
            <a:fillRect/>
          </a:stretch>
        </p:blipFill>
        <p:spPr>
          <a:xfrm>
            <a:off x="6300192" y="1512168"/>
            <a:ext cx="1872208" cy="1340768"/>
          </a:xfrm>
          <a:prstGeom prst="rect">
            <a:avLst/>
          </a:prstGeom>
        </p:spPr>
      </p:pic>
      <p:sp>
        <p:nvSpPr>
          <p:cNvPr id="13317"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Bloedgroepbepaling</a:t>
            </a:r>
            <a:endParaRPr lang="nl-NL" sz="2800" dirty="0" smtClean="0"/>
          </a:p>
        </p:txBody>
      </p:sp>
      <p:sp>
        <p:nvSpPr>
          <p:cNvPr id="13318" name="Rectangle 3"/>
          <p:cNvSpPr>
            <a:spLocks noGrp="1" noChangeArrowheads="1"/>
          </p:cNvSpPr>
          <p:nvPr>
            <p:ph sz="quarter" idx="10"/>
          </p:nvPr>
        </p:nvSpPr>
        <p:spPr>
          <a:xfrm>
            <a:off x="611560" y="1052736"/>
            <a:ext cx="7643192" cy="4876800"/>
          </a:xfrm>
        </p:spPr>
        <p:txBody>
          <a:bodyPr>
            <a:normAutofit/>
          </a:bodyPr>
          <a:lstStyle/>
          <a:p>
            <a:pPr marL="0" indent="0">
              <a:buClrTx/>
            </a:pPr>
            <a:r>
              <a:rPr lang="nl-BE" sz="2800" b="1" dirty="0" smtClean="0"/>
              <a:t> 1e bepaling</a:t>
            </a:r>
          </a:p>
          <a:p>
            <a:pPr marL="0" indent="0">
              <a:buFontTx/>
              <a:buNone/>
            </a:pPr>
            <a:r>
              <a:rPr lang="nl-BE" sz="2400" dirty="0" smtClean="0"/>
              <a:t>“Bloedgroep ABO en </a:t>
            </a:r>
            <a:r>
              <a:rPr lang="nl-BE" sz="2400" dirty="0" err="1" smtClean="0"/>
              <a:t>rhesus</a:t>
            </a:r>
            <a:r>
              <a:rPr lang="nl-BE" sz="2400" dirty="0" smtClean="0"/>
              <a:t> (bloed)”          </a:t>
            </a:r>
            <a:r>
              <a:rPr lang="nl-BE" sz="2400" dirty="0" smtClean="0">
                <a:solidFill>
                  <a:schemeClr val="bg1"/>
                </a:solidFill>
                <a:sym typeface="Wingdings 3" pitchFamily="18" charset="2"/>
              </a:rPr>
              <a:t></a:t>
            </a:r>
            <a:r>
              <a:rPr lang="nl-BE" sz="2400" dirty="0" smtClean="0">
                <a:solidFill>
                  <a:schemeClr val="bg1"/>
                </a:solidFill>
              </a:rPr>
              <a:t> 1</a:t>
            </a:r>
            <a:r>
              <a:rPr lang="nl-BE" sz="2400" baseline="30000" dirty="0">
                <a:solidFill>
                  <a:schemeClr val="bg1"/>
                </a:solidFill>
              </a:rPr>
              <a:t>e</a:t>
            </a:r>
            <a:r>
              <a:rPr lang="nl-BE" sz="2400" dirty="0" smtClean="0">
                <a:solidFill>
                  <a:schemeClr val="bg1"/>
                </a:solidFill>
              </a:rPr>
              <a:t> EDTA</a:t>
            </a:r>
          </a:p>
          <a:p>
            <a:pPr marL="0" indent="0">
              <a:buFontTx/>
              <a:buNone/>
            </a:pPr>
            <a:endParaRPr lang="nl-BE" sz="2400" b="1" dirty="0" smtClean="0"/>
          </a:p>
          <a:p>
            <a:pPr marL="0" indent="0">
              <a:buFontTx/>
              <a:buNone/>
            </a:pPr>
            <a:endParaRPr lang="nl-BE" sz="2400" dirty="0" smtClean="0"/>
          </a:p>
          <a:p>
            <a:pPr marL="0" indent="0">
              <a:buClrTx/>
            </a:pPr>
            <a:r>
              <a:rPr lang="nl-BE" sz="2400" dirty="0" smtClean="0"/>
              <a:t> </a:t>
            </a:r>
            <a:r>
              <a:rPr lang="nl-BE" sz="2800" b="1" dirty="0" smtClean="0"/>
              <a:t>2e bepaling</a:t>
            </a:r>
          </a:p>
          <a:p>
            <a:pPr marL="1236663" lvl="2">
              <a:buClrTx/>
            </a:pPr>
            <a:r>
              <a:rPr lang="nl-BE" sz="1800" b="1" dirty="0" smtClean="0"/>
              <a:t>ander tijdstip</a:t>
            </a:r>
          </a:p>
          <a:p>
            <a:pPr marL="1236663" lvl="2">
              <a:buClrTx/>
            </a:pPr>
            <a:r>
              <a:rPr lang="nl-BE" sz="1800" b="1" dirty="0" smtClean="0"/>
              <a:t>andere administratie</a:t>
            </a:r>
          </a:p>
          <a:p>
            <a:pPr marL="1236663" lvl="2">
              <a:buClrTx/>
            </a:pPr>
            <a:r>
              <a:rPr lang="nl-BE" sz="1800" b="1" dirty="0" smtClean="0"/>
              <a:t>(liefst) andere VK</a:t>
            </a:r>
          </a:p>
          <a:p>
            <a:pPr marL="0" indent="0">
              <a:buFontTx/>
              <a:buNone/>
            </a:pPr>
            <a:r>
              <a:rPr lang="nl-BE" sz="2400" dirty="0" smtClean="0"/>
              <a:t>“Bloedgroep ABO en </a:t>
            </a:r>
            <a:r>
              <a:rPr lang="nl-BE" sz="2400" dirty="0" err="1" smtClean="0"/>
              <a:t>rhesus</a:t>
            </a:r>
            <a:r>
              <a:rPr lang="nl-BE" sz="2400" dirty="0" smtClean="0"/>
              <a:t> (bloed)” 	    </a:t>
            </a:r>
            <a:r>
              <a:rPr lang="nl-BE" sz="2400" dirty="0" smtClean="0">
                <a:solidFill>
                  <a:schemeClr val="bg1"/>
                </a:solidFill>
                <a:sym typeface="Wingdings 3" pitchFamily="18" charset="2"/>
              </a:rPr>
              <a:t></a:t>
            </a:r>
            <a:r>
              <a:rPr lang="nl-BE" sz="2400" dirty="0" smtClean="0">
                <a:solidFill>
                  <a:schemeClr val="bg1"/>
                </a:solidFill>
              </a:rPr>
              <a:t> 2</a:t>
            </a:r>
            <a:r>
              <a:rPr lang="nl-BE" sz="2400" baseline="30000" dirty="0" smtClean="0">
                <a:solidFill>
                  <a:schemeClr val="bg1"/>
                </a:solidFill>
              </a:rPr>
              <a:t>e</a:t>
            </a:r>
            <a:r>
              <a:rPr lang="nl-BE" sz="2400" dirty="0" smtClean="0">
                <a:solidFill>
                  <a:schemeClr val="bg1"/>
                </a:solidFill>
              </a:rPr>
              <a:t> EDTA</a:t>
            </a:r>
            <a:endParaRPr lang="nl-NL" sz="2400" dirty="0" smtClean="0">
              <a:solidFill>
                <a:schemeClr val="bg1"/>
              </a:solidFill>
            </a:endParaRP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3159B99B-A293-4378-82D2-19699A4A392F}" type="slidenum">
              <a:rPr lang="nl-NL"/>
              <a:pPr>
                <a:defRPr/>
              </a:pPr>
              <a:t>10</a:t>
            </a:fld>
            <a:endParaRPr lang="nl-NL"/>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7620000" cy="885825"/>
          </a:xfrm>
        </p:spPr>
        <p:txBody>
          <a:bodyPr/>
          <a:lstStyle/>
          <a:p>
            <a:r>
              <a:rPr lang="nl-BE" dirty="0"/>
              <a:t>G</a:t>
            </a:r>
            <a:r>
              <a:rPr lang="nl-BE" dirty="0" smtClean="0"/>
              <a:t>elijktijdig genomen stalen</a:t>
            </a:r>
            <a:endParaRPr lang="nl-BE" dirty="0"/>
          </a:p>
        </p:txBody>
      </p:sp>
      <p:sp>
        <p:nvSpPr>
          <p:cNvPr id="4" name="Afgeronde rechthoek 3"/>
          <p:cNvSpPr/>
          <p:nvPr/>
        </p:nvSpPr>
        <p:spPr>
          <a:xfrm>
            <a:off x="251520" y="980728"/>
            <a:ext cx="2376264"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descr="Manneke.jpg"/>
          <p:cNvPicPr>
            <a:picLocks noChangeAspect="1"/>
          </p:cNvPicPr>
          <p:nvPr/>
        </p:nvPicPr>
        <p:blipFill>
          <a:blip r:embed="rId3" cstate="print"/>
          <a:stretch>
            <a:fillRect/>
          </a:stretch>
        </p:blipFill>
        <p:spPr>
          <a:xfrm>
            <a:off x="395536" y="1640562"/>
            <a:ext cx="1117437" cy="1860446"/>
          </a:xfrm>
          <a:prstGeom prst="rect">
            <a:avLst/>
          </a:prstGeom>
        </p:spPr>
      </p:pic>
      <p:sp>
        <p:nvSpPr>
          <p:cNvPr id="6" name="Tekstvak 5"/>
          <p:cNvSpPr txBox="1"/>
          <p:nvPr/>
        </p:nvSpPr>
        <p:spPr>
          <a:xfrm>
            <a:off x="611560" y="2060848"/>
            <a:ext cx="576064" cy="338554"/>
          </a:xfrm>
          <a:prstGeom prst="rect">
            <a:avLst/>
          </a:prstGeom>
          <a:noFill/>
        </p:spPr>
        <p:txBody>
          <a:bodyPr wrap="square" rtlCol="0">
            <a:spAutoFit/>
          </a:bodyPr>
          <a:lstStyle/>
          <a:p>
            <a:r>
              <a:rPr lang="nl-BE" sz="1600" dirty="0" smtClean="0">
                <a:solidFill>
                  <a:srgbClr val="FF0000"/>
                </a:solidFill>
              </a:rPr>
              <a:t>O</a:t>
            </a:r>
            <a:r>
              <a:rPr lang="nl-BE" sz="1600" baseline="30000" dirty="0" smtClean="0">
                <a:solidFill>
                  <a:srgbClr val="FF0000"/>
                </a:solidFill>
              </a:rPr>
              <a:t>pos</a:t>
            </a:r>
            <a:endParaRPr lang="nl-BE" sz="1600" baseline="30000" dirty="0">
              <a:solidFill>
                <a:srgbClr val="FF0000"/>
              </a:solidFill>
            </a:endParaRPr>
          </a:p>
        </p:txBody>
      </p:sp>
      <p:sp>
        <p:nvSpPr>
          <p:cNvPr id="8" name="Tekstvak 7"/>
          <p:cNvSpPr txBox="1"/>
          <p:nvPr/>
        </p:nvSpPr>
        <p:spPr>
          <a:xfrm>
            <a:off x="395536" y="982469"/>
            <a:ext cx="2146742" cy="646331"/>
          </a:xfrm>
          <a:prstGeom prst="rect">
            <a:avLst/>
          </a:prstGeom>
          <a:noFill/>
        </p:spPr>
        <p:txBody>
          <a:bodyPr wrap="none" rtlCol="0">
            <a:spAutoFit/>
          </a:bodyPr>
          <a:lstStyle/>
          <a:p>
            <a:r>
              <a:rPr lang="nl-BE" dirty="0" err="1" smtClean="0">
                <a:solidFill>
                  <a:schemeClr val="bg1"/>
                </a:solidFill>
              </a:rPr>
              <a:t>pt</a:t>
            </a:r>
            <a:r>
              <a:rPr lang="nl-BE" dirty="0" smtClean="0">
                <a:solidFill>
                  <a:schemeClr val="bg1"/>
                </a:solidFill>
              </a:rPr>
              <a:t> Y</a:t>
            </a:r>
          </a:p>
          <a:p>
            <a:r>
              <a:rPr lang="nl-BE" dirty="0" smtClean="0">
                <a:solidFill>
                  <a:schemeClr val="bg1"/>
                </a:solidFill>
              </a:rPr>
              <a:t>Opname-episode 1</a:t>
            </a:r>
            <a:endParaRPr lang="nl-BE" dirty="0">
              <a:solidFill>
                <a:schemeClr val="bg1"/>
              </a:solidFill>
            </a:endParaRPr>
          </a:p>
        </p:txBody>
      </p:sp>
      <p:sp>
        <p:nvSpPr>
          <p:cNvPr id="9" name="Tekstvak 8"/>
          <p:cNvSpPr txBox="1"/>
          <p:nvPr/>
        </p:nvSpPr>
        <p:spPr>
          <a:xfrm>
            <a:off x="179512" y="3717032"/>
            <a:ext cx="2375971" cy="369332"/>
          </a:xfrm>
          <a:prstGeom prst="rect">
            <a:avLst/>
          </a:prstGeom>
          <a:noFill/>
        </p:spPr>
        <p:txBody>
          <a:bodyPr wrap="none" rtlCol="0">
            <a:spAutoFit/>
          </a:bodyPr>
          <a:lstStyle/>
          <a:p>
            <a:r>
              <a:rPr lang="nl-BE" dirty="0" smtClean="0"/>
              <a:t>1</a:t>
            </a:r>
            <a:r>
              <a:rPr lang="nl-BE" baseline="30000" dirty="0" smtClean="0"/>
              <a:t>e</a:t>
            </a:r>
            <a:r>
              <a:rPr lang="nl-BE" dirty="0" smtClean="0"/>
              <a:t> Blgr-bepaling: O</a:t>
            </a:r>
            <a:r>
              <a:rPr lang="nl-BE" baseline="30000" dirty="0" smtClean="0"/>
              <a:t>pos</a:t>
            </a:r>
          </a:p>
        </p:txBody>
      </p:sp>
      <p:sp>
        <p:nvSpPr>
          <p:cNvPr id="10" name="Tekstvak 9"/>
          <p:cNvSpPr txBox="1"/>
          <p:nvPr/>
        </p:nvSpPr>
        <p:spPr>
          <a:xfrm>
            <a:off x="179512" y="4859868"/>
            <a:ext cx="3383298" cy="369332"/>
          </a:xfrm>
          <a:prstGeom prst="rect">
            <a:avLst/>
          </a:prstGeom>
          <a:noFill/>
        </p:spPr>
        <p:txBody>
          <a:bodyPr wrap="none" rtlCol="0">
            <a:spAutoFit/>
          </a:bodyPr>
          <a:lstStyle/>
          <a:p>
            <a:r>
              <a:rPr lang="nl-BE" dirty="0" smtClean="0"/>
              <a:t>O</a:t>
            </a:r>
            <a:r>
              <a:rPr lang="nl-BE" baseline="30000" dirty="0" smtClean="0"/>
              <a:t>pos</a:t>
            </a:r>
            <a:r>
              <a:rPr lang="nl-BE" dirty="0" smtClean="0"/>
              <a:t> = def. bloedgroep van </a:t>
            </a:r>
            <a:r>
              <a:rPr lang="nl-BE" dirty="0" err="1" smtClean="0"/>
              <a:t>pt</a:t>
            </a:r>
            <a:r>
              <a:rPr lang="nl-BE" dirty="0" smtClean="0"/>
              <a:t> Y</a:t>
            </a:r>
            <a:endParaRPr lang="nl-BE" dirty="0"/>
          </a:p>
        </p:txBody>
      </p:sp>
      <p:sp>
        <p:nvSpPr>
          <p:cNvPr id="12" name="Afgeronde rechthoek 11"/>
          <p:cNvSpPr/>
          <p:nvPr/>
        </p:nvSpPr>
        <p:spPr>
          <a:xfrm>
            <a:off x="4572000" y="980728"/>
            <a:ext cx="2376264"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descr="Manneke.jpg"/>
          <p:cNvPicPr>
            <a:picLocks noChangeAspect="1"/>
          </p:cNvPicPr>
          <p:nvPr/>
        </p:nvPicPr>
        <p:blipFill>
          <a:blip r:embed="rId3" cstate="print"/>
          <a:stretch>
            <a:fillRect/>
          </a:stretch>
        </p:blipFill>
        <p:spPr>
          <a:xfrm>
            <a:off x="4716016" y="1640562"/>
            <a:ext cx="1117437" cy="1860446"/>
          </a:xfrm>
          <a:prstGeom prst="rect">
            <a:avLst/>
          </a:prstGeom>
        </p:spPr>
      </p:pic>
      <p:sp>
        <p:nvSpPr>
          <p:cNvPr id="14" name="Tekstvak 13"/>
          <p:cNvSpPr txBox="1"/>
          <p:nvPr/>
        </p:nvSpPr>
        <p:spPr>
          <a:xfrm>
            <a:off x="4932040" y="2060848"/>
            <a:ext cx="648072" cy="338554"/>
          </a:xfrm>
          <a:prstGeom prst="rect">
            <a:avLst/>
          </a:prstGeom>
          <a:noFill/>
        </p:spPr>
        <p:txBody>
          <a:bodyPr wrap="square" rtlCol="0">
            <a:spAutoFit/>
          </a:bodyPr>
          <a:lstStyle/>
          <a:p>
            <a:r>
              <a:rPr lang="nl-BE" sz="1600" dirty="0" smtClean="0">
                <a:solidFill>
                  <a:srgbClr val="00B050"/>
                </a:solidFill>
              </a:rPr>
              <a:t>A</a:t>
            </a:r>
            <a:r>
              <a:rPr lang="nl-BE" sz="1600" baseline="30000" dirty="0" smtClean="0">
                <a:solidFill>
                  <a:srgbClr val="00B050"/>
                </a:solidFill>
              </a:rPr>
              <a:t>POS</a:t>
            </a:r>
            <a:endParaRPr lang="nl-BE" sz="1600" baseline="30000" dirty="0">
              <a:solidFill>
                <a:srgbClr val="00B050"/>
              </a:solidFill>
            </a:endParaRPr>
          </a:p>
        </p:txBody>
      </p:sp>
      <p:sp>
        <p:nvSpPr>
          <p:cNvPr id="15" name="Tekstvak 14"/>
          <p:cNvSpPr txBox="1"/>
          <p:nvPr/>
        </p:nvSpPr>
        <p:spPr>
          <a:xfrm>
            <a:off x="4716016" y="980728"/>
            <a:ext cx="2146742" cy="646331"/>
          </a:xfrm>
          <a:prstGeom prst="rect">
            <a:avLst/>
          </a:prstGeom>
          <a:noFill/>
        </p:spPr>
        <p:txBody>
          <a:bodyPr wrap="none" rtlCol="0">
            <a:spAutoFit/>
          </a:bodyPr>
          <a:lstStyle/>
          <a:p>
            <a:r>
              <a:rPr lang="nl-BE" dirty="0" err="1" smtClean="0">
                <a:solidFill>
                  <a:schemeClr val="bg1"/>
                </a:solidFill>
              </a:rPr>
              <a:t>pt</a:t>
            </a:r>
            <a:r>
              <a:rPr lang="nl-BE" dirty="0" smtClean="0">
                <a:solidFill>
                  <a:schemeClr val="bg1"/>
                </a:solidFill>
              </a:rPr>
              <a:t> Y</a:t>
            </a:r>
          </a:p>
          <a:p>
            <a:r>
              <a:rPr lang="nl-BE" dirty="0" smtClean="0">
                <a:solidFill>
                  <a:schemeClr val="bg1"/>
                </a:solidFill>
              </a:rPr>
              <a:t>Opname-episode 2</a:t>
            </a:r>
            <a:endParaRPr lang="nl-BE" dirty="0">
              <a:solidFill>
                <a:schemeClr val="bg1"/>
              </a:solidFill>
            </a:endParaRPr>
          </a:p>
        </p:txBody>
      </p:sp>
      <p:sp>
        <p:nvSpPr>
          <p:cNvPr id="16" name="Tekstvak 15"/>
          <p:cNvSpPr txBox="1"/>
          <p:nvPr/>
        </p:nvSpPr>
        <p:spPr>
          <a:xfrm>
            <a:off x="4331970" y="3717032"/>
            <a:ext cx="2535951" cy="369332"/>
          </a:xfrm>
          <a:prstGeom prst="rect">
            <a:avLst/>
          </a:prstGeom>
          <a:noFill/>
        </p:spPr>
        <p:txBody>
          <a:bodyPr wrap="none" rtlCol="0">
            <a:spAutoFit/>
          </a:bodyPr>
          <a:lstStyle/>
          <a:p>
            <a:r>
              <a:rPr lang="nl-BE" dirty="0" err="1" smtClean="0"/>
              <a:t>pt</a:t>
            </a:r>
            <a:r>
              <a:rPr lang="nl-BE" dirty="0" smtClean="0"/>
              <a:t> Y moet bloed krijgen</a:t>
            </a:r>
          </a:p>
        </p:txBody>
      </p:sp>
      <p:sp>
        <p:nvSpPr>
          <p:cNvPr id="17" name="PIJL-OMLAAG 16"/>
          <p:cNvSpPr/>
          <p:nvPr/>
        </p:nvSpPr>
        <p:spPr>
          <a:xfrm>
            <a:off x="5796136" y="4077072"/>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PIJL-OMLAAG 17"/>
          <p:cNvSpPr/>
          <p:nvPr/>
        </p:nvSpPr>
        <p:spPr>
          <a:xfrm>
            <a:off x="5796136" y="4653136"/>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PIJL-OMLAAG 18"/>
          <p:cNvSpPr/>
          <p:nvPr/>
        </p:nvSpPr>
        <p:spPr>
          <a:xfrm>
            <a:off x="1259632" y="4581128"/>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Tekstvak 20"/>
          <p:cNvSpPr txBox="1"/>
          <p:nvPr/>
        </p:nvSpPr>
        <p:spPr>
          <a:xfrm>
            <a:off x="4342645" y="4293096"/>
            <a:ext cx="4621843" cy="369332"/>
          </a:xfrm>
          <a:prstGeom prst="rect">
            <a:avLst/>
          </a:prstGeom>
          <a:noFill/>
        </p:spPr>
        <p:txBody>
          <a:bodyPr wrap="none" rtlCol="0">
            <a:spAutoFit/>
          </a:bodyPr>
          <a:lstStyle/>
          <a:p>
            <a:r>
              <a:rPr lang="nl-BE" dirty="0" smtClean="0"/>
              <a:t>pretransfusietesten → ABO incompatibiliteit</a:t>
            </a:r>
          </a:p>
        </p:txBody>
      </p:sp>
      <p:sp>
        <p:nvSpPr>
          <p:cNvPr id="22" name="Tekstvak 21"/>
          <p:cNvSpPr txBox="1"/>
          <p:nvPr/>
        </p:nvSpPr>
        <p:spPr>
          <a:xfrm>
            <a:off x="4355976" y="4869160"/>
            <a:ext cx="2226956" cy="369332"/>
          </a:xfrm>
          <a:prstGeom prst="rect">
            <a:avLst/>
          </a:prstGeom>
          <a:noFill/>
        </p:spPr>
        <p:txBody>
          <a:bodyPr wrap="none" rtlCol="0">
            <a:spAutoFit/>
          </a:bodyPr>
          <a:lstStyle/>
          <a:p>
            <a:r>
              <a:rPr lang="nl-BE" dirty="0" smtClean="0"/>
              <a:t>Blgr controle → A</a:t>
            </a:r>
            <a:r>
              <a:rPr lang="nl-BE" baseline="30000" dirty="0" smtClean="0"/>
              <a:t>pos</a:t>
            </a:r>
          </a:p>
        </p:txBody>
      </p:sp>
      <p:sp>
        <p:nvSpPr>
          <p:cNvPr id="23" name="PIJL-LINKS en -RECHTS 22"/>
          <p:cNvSpPr/>
          <p:nvPr/>
        </p:nvSpPr>
        <p:spPr>
          <a:xfrm>
            <a:off x="1115616" y="2060848"/>
            <a:ext cx="3888432" cy="288032"/>
          </a:xfrm>
          <a:prstGeom prst="leftRightArrow">
            <a:avLst/>
          </a:prstGeom>
          <a:solidFill>
            <a:schemeClr val="accent4">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Tekstvak 23"/>
          <p:cNvSpPr txBox="1"/>
          <p:nvPr/>
        </p:nvSpPr>
        <p:spPr>
          <a:xfrm>
            <a:off x="179512" y="3965575"/>
            <a:ext cx="2375971" cy="615553"/>
          </a:xfrm>
          <a:prstGeom prst="rect">
            <a:avLst/>
          </a:prstGeom>
          <a:noFill/>
        </p:spPr>
        <p:txBody>
          <a:bodyPr wrap="none" rtlCol="0">
            <a:spAutoFit/>
          </a:bodyPr>
          <a:lstStyle/>
          <a:p>
            <a:r>
              <a:rPr lang="nl-BE" dirty="0" smtClean="0"/>
              <a:t>2</a:t>
            </a:r>
            <a:r>
              <a:rPr lang="nl-BE" baseline="30000" dirty="0" smtClean="0"/>
              <a:t>e</a:t>
            </a:r>
            <a:r>
              <a:rPr lang="nl-BE" dirty="0" smtClean="0"/>
              <a:t> Blgr-bepaling: O</a:t>
            </a:r>
            <a:r>
              <a:rPr lang="nl-BE" baseline="30000" dirty="0" smtClean="0"/>
              <a:t>pos</a:t>
            </a:r>
          </a:p>
          <a:p>
            <a:r>
              <a:rPr lang="nl-BE" sz="1600" i="1" dirty="0" smtClean="0"/>
              <a:t>(15 min. tijdsverschil)</a:t>
            </a:r>
            <a:endParaRPr lang="nl-BE" sz="1600" i="1" dirty="0"/>
          </a:p>
        </p:txBody>
      </p:sp>
      <p:sp>
        <p:nvSpPr>
          <p:cNvPr id="25" name="Tekstvak 24"/>
          <p:cNvSpPr txBox="1"/>
          <p:nvPr/>
        </p:nvSpPr>
        <p:spPr>
          <a:xfrm>
            <a:off x="4355976" y="5157192"/>
            <a:ext cx="1952842" cy="369332"/>
          </a:xfrm>
          <a:prstGeom prst="rect">
            <a:avLst/>
          </a:prstGeom>
          <a:noFill/>
        </p:spPr>
        <p:txBody>
          <a:bodyPr wrap="none" rtlCol="0">
            <a:spAutoFit/>
          </a:bodyPr>
          <a:lstStyle/>
          <a:p>
            <a:r>
              <a:rPr lang="nl-BE" dirty="0" smtClean="0"/>
              <a:t>2</a:t>
            </a:r>
            <a:r>
              <a:rPr lang="nl-BE" baseline="30000" dirty="0" smtClean="0"/>
              <a:t>e</a:t>
            </a:r>
            <a:r>
              <a:rPr lang="nl-BE" dirty="0" smtClean="0"/>
              <a:t> staal pt → A</a:t>
            </a:r>
            <a:r>
              <a:rPr lang="nl-BE" baseline="30000" dirty="0" smtClean="0"/>
              <a:t>pos</a:t>
            </a:r>
          </a:p>
        </p:txBody>
      </p:sp>
      <p:sp>
        <p:nvSpPr>
          <p:cNvPr id="27" name="Tekstvak 26"/>
          <p:cNvSpPr txBox="1"/>
          <p:nvPr/>
        </p:nvSpPr>
        <p:spPr>
          <a:xfrm>
            <a:off x="4355976" y="5445224"/>
            <a:ext cx="1952842" cy="369332"/>
          </a:xfrm>
          <a:prstGeom prst="rect">
            <a:avLst/>
          </a:prstGeom>
          <a:noFill/>
        </p:spPr>
        <p:txBody>
          <a:bodyPr wrap="none" rtlCol="0">
            <a:spAutoFit/>
          </a:bodyPr>
          <a:lstStyle/>
          <a:p>
            <a:r>
              <a:rPr lang="nl-BE" dirty="0" smtClean="0"/>
              <a:t>3</a:t>
            </a:r>
            <a:r>
              <a:rPr lang="nl-BE" baseline="30000" dirty="0" smtClean="0"/>
              <a:t>e</a:t>
            </a:r>
            <a:r>
              <a:rPr lang="nl-BE" dirty="0" smtClean="0"/>
              <a:t> staal pt → A</a:t>
            </a:r>
            <a:r>
              <a:rPr lang="nl-BE" baseline="30000" dirty="0" smtClean="0"/>
              <a:t>pos</a:t>
            </a:r>
            <a:endParaRPr lang="nl-BE"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animBg="1"/>
      <p:bldP spid="14" grpId="0"/>
      <p:bldP spid="15" grpId="0"/>
      <p:bldP spid="16" grpId="0"/>
      <p:bldP spid="17" grpId="0" animBg="1"/>
      <p:bldP spid="18" grpId="0" animBg="1"/>
      <p:bldP spid="19" grpId="0" animBg="1"/>
      <p:bldP spid="21" grpId="0"/>
      <p:bldP spid="22" grpId="0"/>
      <p:bldP spid="23" grpId="0" animBg="1"/>
      <p:bldP spid="24"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7620000" cy="885825"/>
          </a:xfrm>
        </p:spPr>
        <p:txBody>
          <a:bodyPr/>
          <a:lstStyle/>
          <a:p>
            <a:r>
              <a:rPr lang="nl-BE" dirty="0"/>
              <a:t>G</a:t>
            </a:r>
            <a:r>
              <a:rPr lang="nl-BE" dirty="0" smtClean="0"/>
              <a:t>elijktijdig genomen stalen</a:t>
            </a:r>
            <a:endParaRPr lang="nl-BE" dirty="0"/>
          </a:p>
        </p:txBody>
      </p:sp>
      <p:sp>
        <p:nvSpPr>
          <p:cNvPr id="20" name="Tekstvak 19"/>
          <p:cNvSpPr txBox="1"/>
          <p:nvPr/>
        </p:nvSpPr>
        <p:spPr>
          <a:xfrm>
            <a:off x="238264" y="1412776"/>
            <a:ext cx="8044253" cy="1754326"/>
          </a:xfrm>
          <a:prstGeom prst="rect">
            <a:avLst/>
          </a:prstGeom>
          <a:noFill/>
        </p:spPr>
        <p:txBody>
          <a:bodyPr wrap="none" rtlCol="0">
            <a:spAutoFit/>
          </a:bodyPr>
          <a:lstStyle/>
          <a:p>
            <a:r>
              <a:rPr lang="nl-BE" b="1" dirty="0" smtClean="0">
                <a:solidFill>
                  <a:srgbClr val="798FA4"/>
                </a:solidFill>
              </a:rPr>
              <a:t>Besluit:</a:t>
            </a:r>
            <a:r>
              <a:rPr lang="nl-BE" b="1" dirty="0" smtClean="0">
                <a:solidFill>
                  <a:srgbClr val="FF0000"/>
                </a:solidFill>
              </a:rPr>
              <a:t> </a:t>
            </a:r>
          </a:p>
          <a:p>
            <a:endParaRPr lang="nl-BE" b="1" dirty="0">
              <a:solidFill>
                <a:srgbClr val="FF0000"/>
              </a:solidFill>
            </a:endParaRPr>
          </a:p>
          <a:p>
            <a:r>
              <a:rPr lang="nl-BE" b="1" dirty="0" smtClean="0">
                <a:solidFill>
                  <a:srgbClr val="FF0000"/>
                </a:solidFill>
              </a:rPr>
              <a:t>1</a:t>
            </a:r>
            <a:r>
              <a:rPr lang="nl-BE" b="1" baseline="30000" dirty="0" smtClean="0">
                <a:solidFill>
                  <a:srgbClr val="FF0000"/>
                </a:solidFill>
              </a:rPr>
              <a:t>e</a:t>
            </a:r>
            <a:r>
              <a:rPr lang="nl-BE" b="1" dirty="0" smtClean="0">
                <a:solidFill>
                  <a:srgbClr val="FF0000"/>
                </a:solidFill>
              </a:rPr>
              <a:t> en 2</a:t>
            </a:r>
            <a:r>
              <a:rPr lang="nl-BE" b="1" baseline="30000" dirty="0" smtClean="0">
                <a:solidFill>
                  <a:srgbClr val="FF0000"/>
                </a:solidFill>
              </a:rPr>
              <a:t>e</a:t>
            </a:r>
            <a:r>
              <a:rPr lang="nl-BE" b="1" dirty="0" smtClean="0">
                <a:solidFill>
                  <a:srgbClr val="FF0000"/>
                </a:solidFill>
              </a:rPr>
              <a:t> bloedgroepbepaling tijdens 1</a:t>
            </a:r>
            <a:r>
              <a:rPr lang="nl-BE" b="1" baseline="30000" dirty="0" smtClean="0">
                <a:solidFill>
                  <a:srgbClr val="FF0000"/>
                </a:solidFill>
              </a:rPr>
              <a:t>e</a:t>
            </a:r>
            <a:r>
              <a:rPr lang="nl-BE" b="1" dirty="0" smtClean="0">
                <a:solidFill>
                  <a:srgbClr val="FF0000"/>
                </a:solidFill>
              </a:rPr>
              <a:t> opname werden </a:t>
            </a:r>
          </a:p>
          <a:p>
            <a:r>
              <a:rPr lang="nl-BE" b="1" dirty="0" smtClean="0">
                <a:solidFill>
                  <a:srgbClr val="FF0000"/>
                </a:solidFill>
              </a:rPr>
              <a:t>gelijktijdig genomen (bij </a:t>
            </a:r>
            <a:r>
              <a:rPr lang="nl-BE" b="1" dirty="0" err="1" smtClean="0">
                <a:solidFill>
                  <a:srgbClr val="FF0000"/>
                </a:solidFill>
              </a:rPr>
              <a:t>pt</a:t>
            </a:r>
            <a:r>
              <a:rPr lang="nl-BE" b="1" dirty="0" smtClean="0">
                <a:solidFill>
                  <a:srgbClr val="FF0000"/>
                </a:solidFill>
              </a:rPr>
              <a:t> X!) én verkeerd geïdentificeerd (als </a:t>
            </a:r>
            <a:r>
              <a:rPr lang="nl-BE" b="1" dirty="0" err="1" smtClean="0">
                <a:solidFill>
                  <a:srgbClr val="FF0000"/>
                </a:solidFill>
              </a:rPr>
              <a:t>pt</a:t>
            </a:r>
            <a:r>
              <a:rPr lang="nl-BE" b="1" dirty="0" smtClean="0">
                <a:solidFill>
                  <a:srgbClr val="FF0000"/>
                </a:solidFill>
              </a:rPr>
              <a:t> Y)! </a:t>
            </a:r>
          </a:p>
          <a:p>
            <a:pPr algn="r"/>
            <a:endParaRPr lang="nl-BE" b="1" i="1" dirty="0" smtClean="0">
              <a:solidFill>
                <a:srgbClr val="FF0000"/>
              </a:solidFill>
            </a:endParaRPr>
          </a:p>
          <a:p>
            <a:pPr algn="r"/>
            <a:r>
              <a:rPr lang="nl-BE" b="1" i="1" dirty="0" smtClean="0">
                <a:solidFill>
                  <a:srgbClr val="FF0000"/>
                </a:solidFill>
              </a:rPr>
              <a:t>→ bloed was afkomstig van </a:t>
            </a:r>
            <a:r>
              <a:rPr lang="nl-BE" b="1" i="1" dirty="0" err="1" smtClean="0">
                <a:solidFill>
                  <a:srgbClr val="FF0000"/>
                </a:solidFill>
              </a:rPr>
              <a:t>pt</a:t>
            </a:r>
            <a:r>
              <a:rPr lang="nl-BE" b="1" i="1" dirty="0" smtClean="0">
                <a:solidFill>
                  <a:srgbClr val="FF0000"/>
                </a:solidFill>
              </a:rPr>
              <a:t> X !</a:t>
            </a:r>
            <a:endParaRPr lang="nl-BE" b="1" i="1" dirty="0">
              <a:solidFill>
                <a:srgbClr val="FF0000"/>
              </a:solidFill>
            </a:endParaRPr>
          </a:p>
        </p:txBody>
      </p:sp>
    </p:spTree>
    <p:extLst>
      <p:ext uri="{BB962C8B-B14F-4D97-AF65-F5344CB8AC3E}">
        <p14:creationId xmlns:p14="http://schemas.microsoft.com/office/powerpoint/2010/main" val="18034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Bestellen bloed</a:t>
            </a:r>
            <a:endParaRPr lang="nl-NL" sz="2800" dirty="0" smtClean="0"/>
          </a:p>
        </p:txBody>
      </p:sp>
      <p:sp>
        <p:nvSpPr>
          <p:cNvPr id="14342" name="Rectangle 3"/>
          <p:cNvSpPr>
            <a:spLocks noGrp="1" noChangeArrowheads="1"/>
          </p:cNvSpPr>
          <p:nvPr>
            <p:ph sz="quarter" idx="10"/>
          </p:nvPr>
        </p:nvSpPr>
        <p:spPr>
          <a:xfrm>
            <a:off x="457200" y="1219200"/>
            <a:ext cx="8147248" cy="5090120"/>
          </a:xfrm>
        </p:spPr>
        <p:txBody>
          <a:bodyPr/>
          <a:lstStyle/>
          <a:p>
            <a:pPr marL="609600" indent="-609600">
              <a:buClrTx/>
              <a:buFontTx/>
              <a:buAutoNum type="arabicPeriod"/>
            </a:pPr>
            <a:r>
              <a:rPr lang="nl-BE" sz="3200" dirty="0" smtClean="0"/>
              <a:t>Bloedgroep definitief bekend</a:t>
            </a:r>
          </a:p>
          <a:p>
            <a:pPr marL="714375" indent="0">
              <a:buFontTx/>
              <a:buNone/>
            </a:pPr>
            <a:r>
              <a:rPr lang="nl-BE" sz="2400" dirty="0" smtClean="0"/>
              <a:t>→ pretransfusietesten </a:t>
            </a:r>
          </a:p>
          <a:p>
            <a:pPr marL="714375" indent="0">
              <a:buFontTx/>
              <a:buNone/>
            </a:pPr>
            <a:r>
              <a:rPr lang="nl-BE" sz="2400" dirty="0" smtClean="0"/>
              <a:t>→ bloed kan geleverd worden</a:t>
            </a:r>
          </a:p>
          <a:p>
            <a:pPr marL="714375" indent="0">
              <a:buFontTx/>
              <a:buNone/>
            </a:pPr>
            <a:endParaRPr lang="nl-BE" sz="2400" dirty="0" smtClean="0"/>
          </a:p>
          <a:p>
            <a:pPr marL="714375" indent="0">
              <a:buFontTx/>
              <a:buNone/>
            </a:pPr>
            <a:endParaRPr lang="nl-BE" sz="2400" dirty="0" smtClean="0"/>
          </a:p>
          <a:p>
            <a:pPr marL="714375" indent="0">
              <a:buFontTx/>
              <a:buNone/>
            </a:pPr>
            <a:endParaRPr lang="nl-BE" sz="2400" dirty="0" smtClean="0"/>
          </a:p>
          <a:p>
            <a:pPr marL="609600" indent="-609600">
              <a:buClrTx/>
              <a:buFontTx/>
              <a:buAutoNum type="arabicPeriod" startAt="2"/>
            </a:pPr>
            <a:r>
              <a:rPr lang="nl-BE" sz="3200" dirty="0" smtClean="0"/>
              <a:t>1</a:t>
            </a:r>
            <a:r>
              <a:rPr lang="nl-BE" sz="3200" baseline="30000" dirty="0" smtClean="0"/>
              <a:t>e</a:t>
            </a:r>
            <a:r>
              <a:rPr lang="nl-BE" sz="3200" dirty="0" smtClean="0"/>
              <a:t> bloedgroepbepaling bekend</a:t>
            </a:r>
          </a:p>
          <a:p>
            <a:pPr marL="714375" indent="0">
              <a:buFontTx/>
              <a:buNone/>
            </a:pPr>
            <a:r>
              <a:rPr lang="nl-BE" sz="2400" dirty="0" smtClean="0"/>
              <a:t>→ 2</a:t>
            </a:r>
            <a:r>
              <a:rPr lang="nl-BE" sz="2400" baseline="30000" dirty="0" smtClean="0"/>
              <a:t>e</a:t>
            </a:r>
            <a:r>
              <a:rPr lang="nl-BE" sz="2400" dirty="0" smtClean="0"/>
              <a:t> bloedgroepbepaling wordt uitgevoerd</a:t>
            </a:r>
          </a:p>
          <a:p>
            <a:pPr marL="714375" indent="0">
              <a:buFontTx/>
              <a:buNone/>
            </a:pPr>
            <a:r>
              <a:rPr lang="nl-BE" sz="2400" dirty="0" smtClean="0"/>
              <a:t>→ zonodig pretransfusietesten</a:t>
            </a:r>
          </a:p>
          <a:p>
            <a:pPr marL="714375" indent="0">
              <a:buFontTx/>
              <a:buNone/>
            </a:pPr>
            <a:r>
              <a:rPr lang="nl-BE" sz="2400" dirty="0" smtClean="0"/>
              <a:t>→ bloed kan geleverd worden</a:t>
            </a: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9DD734C3-FD30-45F0-AD7D-320CFB4827CF}" type="slidenum">
              <a:rPr lang="nl-NL"/>
              <a:pPr>
                <a:defRPr/>
              </a:pPr>
              <a:t>13</a:t>
            </a:fld>
            <a:endParaRPr lang="nl-NL"/>
          </a:p>
        </p:txBody>
      </p:sp>
      <p:pic>
        <p:nvPicPr>
          <p:cNvPr id="5" name="Afbeelding 4" descr="EDTA.jpg"/>
          <p:cNvPicPr>
            <a:picLocks noChangeAspect="1"/>
          </p:cNvPicPr>
          <p:nvPr/>
        </p:nvPicPr>
        <p:blipFill>
          <a:blip r:embed="rId3" cstate="print"/>
          <a:stretch>
            <a:fillRect/>
          </a:stretch>
        </p:blipFill>
        <p:spPr>
          <a:xfrm>
            <a:off x="7270066" y="1196752"/>
            <a:ext cx="1910446" cy="1368152"/>
          </a:xfrm>
          <a:prstGeom prst="rect">
            <a:avLst/>
          </a:prstGeom>
        </p:spPr>
      </p:pic>
      <p:pic>
        <p:nvPicPr>
          <p:cNvPr id="7" name="Afbeelding 6" descr="EDTA.jpg"/>
          <p:cNvPicPr>
            <a:picLocks noChangeAspect="1"/>
          </p:cNvPicPr>
          <p:nvPr/>
        </p:nvPicPr>
        <p:blipFill>
          <a:blip r:embed="rId3" cstate="print"/>
          <a:stretch>
            <a:fillRect/>
          </a:stretch>
        </p:blipFill>
        <p:spPr>
          <a:xfrm>
            <a:off x="7233554" y="3789040"/>
            <a:ext cx="1910446" cy="1368152"/>
          </a:xfrm>
          <a:prstGeom prst="rect">
            <a:avLst/>
          </a:prstGeom>
        </p:spPr>
      </p:pic>
      <p:sp>
        <p:nvSpPr>
          <p:cNvPr id="8" name="Tekstvak 7"/>
          <p:cNvSpPr txBox="1"/>
          <p:nvPr/>
        </p:nvSpPr>
        <p:spPr>
          <a:xfrm>
            <a:off x="7164288" y="1124744"/>
            <a:ext cx="1598130" cy="461665"/>
          </a:xfrm>
          <a:prstGeom prst="rect">
            <a:avLst/>
          </a:prstGeom>
          <a:noFill/>
        </p:spPr>
        <p:txBody>
          <a:bodyPr wrap="none" rtlCol="0">
            <a:spAutoFit/>
          </a:bodyPr>
          <a:lstStyle/>
          <a:p>
            <a:r>
              <a:rPr lang="nl-BE" sz="2400" dirty="0">
                <a:solidFill>
                  <a:schemeClr val="bg1"/>
                </a:solidFill>
                <a:sym typeface="Wingdings 3" pitchFamily="18" charset="2"/>
              </a:rPr>
              <a:t></a:t>
            </a:r>
            <a:r>
              <a:rPr lang="nl-BE" sz="2400" dirty="0">
                <a:solidFill>
                  <a:schemeClr val="bg1"/>
                </a:solidFill>
              </a:rPr>
              <a:t> </a:t>
            </a:r>
            <a:r>
              <a:rPr lang="nl-BE" sz="2400" dirty="0" smtClean="0">
                <a:solidFill>
                  <a:schemeClr val="bg1"/>
                </a:solidFill>
              </a:rPr>
              <a:t>1 </a:t>
            </a:r>
            <a:r>
              <a:rPr lang="nl-BE" sz="2400" dirty="0">
                <a:solidFill>
                  <a:schemeClr val="bg1"/>
                </a:solidFill>
              </a:rPr>
              <a:t>EDTA</a:t>
            </a:r>
            <a:endParaRPr lang="nl-BE" sz="2400" baseline="30000" dirty="0">
              <a:solidFill>
                <a:schemeClr val="bg1"/>
              </a:solidFill>
            </a:endParaRPr>
          </a:p>
        </p:txBody>
      </p:sp>
      <p:sp>
        <p:nvSpPr>
          <p:cNvPr id="9" name="Tekstvak 8"/>
          <p:cNvSpPr txBox="1"/>
          <p:nvPr/>
        </p:nvSpPr>
        <p:spPr>
          <a:xfrm>
            <a:off x="7164288" y="3717032"/>
            <a:ext cx="1598130" cy="461665"/>
          </a:xfrm>
          <a:prstGeom prst="rect">
            <a:avLst/>
          </a:prstGeom>
          <a:noFill/>
        </p:spPr>
        <p:txBody>
          <a:bodyPr wrap="none" rtlCol="0">
            <a:spAutoFit/>
          </a:bodyPr>
          <a:lstStyle/>
          <a:p>
            <a:r>
              <a:rPr lang="nl-BE" sz="2400" dirty="0">
                <a:solidFill>
                  <a:schemeClr val="bg1"/>
                </a:solidFill>
                <a:sym typeface="Wingdings 3" pitchFamily="18" charset="2"/>
              </a:rPr>
              <a:t></a:t>
            </a:r>
            <a:r>
              <a:rPr lang="nl-BE" sz="2400" dirty="0">
                <a:solidFill>
                  <a:schemeClr val="bg1"/>
                </a:solidFill>
              </a:rPr>
              <a:t> 1 EDTA</a:t>
            </a:r>
            <a:endParaRPr lang="nl-BE" sz="2400" baseline="300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Bestellen bloed</a:t>
            </a:r>
            <a:endParaRPr lang="nl-NL" sz="2800" dirty="0" smtClean="0"/>
          </a:p>
        </p:txBody>
      </p:sp>
      <p:sp>
        <p:nvSpPr>
          <p:cNvPr id="15366" name="Rectangle 3"/>
          <p:cNvSpPr>
            <a:spLocks noGrp="1" noChangeArrowheads="1"/>
          </p:cNvSpPr>
          <p:nvPr>
            <p:ph sz="quarter" idx="10"/>
          </p:nvPr>
        </p:nvSpPr>
        <p:spPr/>
        <p:txBody>
          <a:bodyPr/>
          <a:lstStyle/>
          <a:p>
            <a:pPr marL="609600" indent="-609600">
              <a:buClrTx/>
              <a:buFontTx/>
              <a:buAutoNum type="arabicPeriod" startAt="3"/>
            </a:pPr>
            <a:r>
              <a:rPr lang="nl-BE" sz="3200" dirty="0" smtClean="0"/>
              <a:t>Géén bloedgroep ter beschikking</a:t>
            </a:r>
          </a:p>
          <a:p>
            <a:pPr marL="714375" lvl="1" indent="0">
              <a:buClrTx/>
              <a:buNone/>
            </a:pPr>
            <a:endParaRPr lang="nl-BE" sz="2900" dirty="0" smtClean="0"/>
          </a:p>
          <a:p>
            <a:pPr marL="714375" lvl="1" indent="0">
              <a:buClrTx/>
              <a:buFontTx/>
              <a:buChar char="-"/>
            </a:pPr>
            <a:r>
              <a:rPr lang="nl-BE" sz="2400" dirty="0" smtClean="0"/>
              <a:t> 1</a:t>
            </a:r>
            <a:r>
              <a:rPr lang="nl-BE" sz="2400" baseline="30000" dirty="0" smtClean="0"/>
              <a:t>e </a:t>
            </a:r>
            <a:r>
              <a:rPr lang="nl-BE" sz="2400" dirty="0" smtClean="0"/>
              <a:t>EDTA-staal: 1</a:t>
            </a:r>
            <a:r>
              <a:rPr lang="nl-BE" sz="2400" baseline="30000" dirty="0" smtClean="0"/>
              <a:t>e</a:t>
            </a:r>
            <a:r>
              <a:rPr lang="nl-BE" sz="2400" dirty="0" smtClean="0"/>
              <a:t> bloedgroepbepaling</a:t>
            </a:r>
          </a:p>
          <a:p>
            <a:pPr marL="714375" lvl="1" indent="0">
              <a:buClrTx/>
              <a:buFontTx/>
              <a:buChar char="-"/>
            </a:pPr>
            <a:endParaRPr lang="nl-BE" sz="2400" dirty="0" smtClean="0"/>
          </a:p>
          <a:p>
            <a:pPr marL="714375" lvl="1" indent="0">
              <a:buClrTx/>
              <a:buFontTx/>
              <a:buChar char="-"/>
            </a:pPr>
            <a:endParaRPr lang="nl-BE" sz="2400" dirty="0" smtClean="0"/>
          </a:p>
          <a:p>
            <a:pPr marL="714375" lvl="1" indent="0">
              <a:buClrTx/>
              <a:buFontTx/>
              <a:buChar char="-"/>
            </a:pPr>
            <a:endParaRPr lang="nl-BE" sz="2400" dirty="0" smtClean="0"/>
          </a:p>
          <a:p>
            <a:pPr marL="714375" lvl="1" indent="0">
              <a:buClrTx/>
              <a:buFontTx/>
              <a:buChar char="-"/>
            </a:pPr>
            <a:r>
              <a:rPr lang="nl-BE" sz="2400" dirty="0" smtClean="0"/>
              <a:t> 2</a:t>
            </a:r>
            <a:r>
              <a:rPr lang="nl-BE" sz="2400" baseline="30000" dirty="0" smtClean="0"/>
              <a:t>e</a:t>
            </a:r>
            <a:r>
              <a:rPr lang="nl-BE" sz="2400" dirty="0" smtClean="0"/>
              <a:t> EDTA-staal voor controle bloedgroep en eventuele pretransfusietesten</a:t>
            </a:r>
            <a:endParaRPr lang="nl-NL" sz="24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E25D2399-7164-43A7-AF8E-0A0799940397}" type="slidenum">
              <a:rPr lang="nl-NL"/>
              <a:pPr>
                <a:defRPr/>
              </a:pPr>
              <a:t>14</a:t>
            </a:fld>
            <a:endParaRPr lang="nl-NL"/>
          </a:p>
        </p:txBody>
      </p:sp>
      <p:pic>
        <p:nvPicPr>
          <p:cNvPr id="5" name="Afbeelding 4" descr="EDTA.jpg"/>
          <p:cNvPicPr>
            <a:picLocks noChangeAspect="1"/>
          </p:cNvPicPr>
          <p:nvPr/>
        </p:nvPicPr>
        <p:blipFill>
          <a:blip r:embed="rId3" cstate="print"/>
          <a:stretch>
            <a:fillRect/>
          </a:stretch>
        </p:blipFill>
        <p:spPr>
          <a:xfrm>
            <a:off x="7271792" y="3672408"/>
            <a:ext cx="1872208" cy="1340768"/>
          </a:xfrm>
          <a:prstGeom prst="rect">
            <a:avLst/>
          </a:prstGeom>
        </p:spPr>
      </p:pic>
      <p:pic>
        <p:nvPicPr>
          <p:cNvPr id="7" name="Afbeelding 6" descr="EDTA.jpg"/>
          <p:cNvPicPr>
            <a:picLocks noChangeAspect="1"/>
          </p:cNvPicPr>
          <p:nvPr/>
        </p:nvPicPr>
        <p:blipFill>
          <a:blip r:embed="rId3" cstate="print"/>
          <a:stretch>
            <a:fillRect/>
          </a:stretch>
        </p:blipFill>
        <p:spPr>
          <a:xfrm>
            <a:off x="7270066" y="2060848"/>
            <a:ext cx="1910446" cy="1368152"/>
          </a:xfrm>
          <a:prstGeom prst="rect">
            <a:avLst/>
          </a:prstGeom>
        </p:spPr>
      </p:pic>
      <p:sp>
        <p:nvSpPr>
          <p:cNvPr id="8" name="Tekstvak 7"/>
          <p:cNvSpPr txBox="1"/>
          <p:nvPr/>
        </p:nvSpPr>
        <p:spPr>
          <a:xfrm>
            <a:off x="7164288" y="1988840"/>
            <a:ext cx="1711944" cy="461665"/>
          </a:xfrm>
          <a:prstGeom prst="rect">
            <a:avLst/>
          </a:prstGeom>
          <a:noFill/>
        </p:spPr>
        <p:txBody>
          <a:bodyPr wrap="none" rtlCol="0">
            <a:spAutoFit/>
          </a:bodyPr>
          <a:lstStyle/>
          <a:p>
            <a:r>
              <a:rPr lang="nl-BE" sz="2400" dirty="0">
                <a:solidFill>
                  <a:schemeClr val="bg1"/>
                </a:solidFill>
                <a:sym typeface="Wingdings 3" pitchFamily="18" charset="2"/>
              </a:rPr>
              <a:t></a:t>
            </a:r>
            <a:r>
              <a:rPr lang="nl-BE" sz="2400" dirty="0">
                <a:solidFill>
                  <a:schemeClr val="bg1"/>
                </a:solidFill>
              </a:rPr>
              <a:t> 1</a:t>
            </a:r>
            <a:r>
              <a:rPr lang="nl-BE" sz="2400" baseline="30000" dirty="0">
                <a:solidFill>
                  <a:schemeClr val="bg1"/>
                </a:solidFill>
              </a:rPr>
              <a:t>e</a:t>
            </a:r>
            <a:r>
              <a:rPr lang="nl-BE" sz="2400" dirty="0">
                <a:solidFill>
                  <a:schemeClr val="bg1"/>
                </a:solidFill>
              </a:rPr>
              <a:t> EDTA</a:t>
            </a:r>
            <a:endParaRPr lang="nl-BE" sz="2400" baseline="30000" dirty="0">
              <a:solidFill>
                <a:schemeClr val="bg1"/>
              </a:solidFill>
            </a:endParaRPr>
          </a:p>
        </p:txBody>
      </p:sp>
      <p:sp>
        <p:nvSpPr>
          <p:cNvPr id="9" name="Tekstvak 8"/>
          <p:cNvSpPr txBox="1"/>
          <p:nvPr/>
        </p:nvSpPr>
        <p:spPr>
          <a:xfrm>
            <a:off x="7236296" y="3574757"/>
            <a:ext cx="1711944" cy="461665"/>
          </a:xfrm>
          <a:prstGeom prst="rect">
            <a:avLst/>
          </a:prstGeom>
          <a:noFill/>
        </p:spPr>
        <p:txBody>
          <a:bodyPr wrap="none" rtlCol="0">
            <a:spAutoFit/>
          </a:bodyPr>
          <a:lstStyle/>
          <a:p>
            <a:r>
              <a:rPr lang="nl-BE" sz="2400" dirty="0">
                <a:solidFill>
                  <a:schemeClr val="bg1"/>
                </a:solidFill>
                <a:sym typeface="Wingdings 3" pitchFamily="18" charset="2"/>
              </a:rPr>
              <a:t></a:t>
            </a:r>
            <a:r>
              <a:rPr lang="nl-BE" sz="2400" dirty="0">
                <a:solidFill>
                  <a:schemeClr val="bg1"/>
                </a:solidFill>
              </a:rPr>
              <a:t> </a:t>
            </a:r>
            <a:r>
              <a:rPr lang="nl-BE" sz="2400" dirty="0" smtClean="0">
                <a:solidFill>
                  <a:schemeClr val="bg1"/>
                </a:solidFill>
              </a:rPr>
              <a:t>2</a:t>
            </a:r>
            <a:r>
              <a:rPr lang="nl-BE" sz="2400" baseline="30000" dirty="0" smtClean="0">
                <a:solidFill>
                  <a:schemeClr val="bg1"/>
                </a:solidFill>
              </a:rPr>
              <a:t>e</a:t>
            </a:r>
            <a:r>
              <a:rPr lang="nl-BE" sz="2400" dirty="0" smtClean="0">
                <a:solidFill>
                  <a:schemeClr val="bg1"/>
                </a:solidFill>
              </a:rPr>
              <a:t> </a:t>
            </a:r>
            <a:r>
              <a:rPr lang="nl-BE" sz="2400" dirty="0">
                <a:solidFill>
                  <a:schemeClr val="bg1"/>
                </a:solidFill>
              </a:rPr>
              <a:t>EDTA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276" y="2564905"/>
            <a:ext cx="1547724" cy="2016224"/>
          </a:xfrm>
          <a:prstGeom prst="rect">
            <a:avLst/>
          </a:prstGeom>
        </p:spPr>
      </p:pic>
      <p:sp>
        <p:nvSpPr>
          <p:cNvPr id="3" name="Tijdelijke aanduiding voor inhoud 2"/>
          <p:cNvSpPr>
            <a:spLocks noGrp="1"/>
          </p:cNvSpPr>
          <p:nvPr>
            <p:ph sz="quarter" idx="10"/>
          </p:nvPr>
        </p:nvSpPr>
        <p:spPr>
          <a:xfrm>
            <a:off x="457200" y="1507232"/>
            <a:ext cx="7620000" cy="3649960"/>
          </a:xfrm>
        </p:spPr>
        <p:txBody>
          <a:bodyPr/>
          <a:lstStyle/>
          <a:p>
            <a:r>
              <a:rPr lang="nl-BE" dirty="0" smtClean="0"/>
              <a:t>Wél tijd voor pretransfusietesten:</a:t>
            </a:r>
          </a:p>
          <a:p>
            <a:pPr lvl="1"/>
            <a:r>
              <a:rPr lang="nl-BE" dirty="0" smtClean="0"/>
              <a:t>ABO/Rh compatibel bloed, en zo mogelijk ABO/Rh identiek bloed wordt geselecteerd</a:t>
            </a:r>
          </a:p>
          <a:p>
            <a:pPr lvl="1"/>
            <a:endParaRPr lang="nl-BE" dirty="0" smtClean="0"/>
          </a:p>
          <a:p>
            <a:r>
              <a:rPr lang="nl-BE" dirty="0" smtClean="0"/>
              <a:t>Géén tijd voor pretransfusietesten:</a:t>
            </a:r>
          </a:p>
          <a:p>
            <a:pPr lvl="1"/>
            <a:r>
              <a:rPr lang="nl-BE" dirty="0" smtClean="0"/>
              <a:t>Definitieve bloedgroep gekend:</a:t>
            </a:r>
          </a:p>
          <a:p>
            <a:pPr lvl="2"/>
            <a:r>
              <a:rPr lang="nl-BE" dirty="0" smtClean="0"/>
              <a:t>ABO/Rh compatibel bloed, en zo mogelijk ABO/Rh identiek bloed wordt geselecteerd</a:t>
            </a:r>
          </a:p>
          <a:p>
            <a:pPr lvl="1"/>
            <a:r>
              <a:rPr lang="nl-BE" dirty="0" smtClean="0"/>
              <a:t>Definitieve bloedgroep niet gekend:</a:t>
            </a:r>
          </a:p>
          <a:p>
            <a:pPr lvl="2"/>
            <a:r>
              <a:rPr lang="nl-BE" dirty="0" smtClean="0"/>
              <a:t>O-negatief bloed wordt geselecteerd</a:t>
            </a:r>
            <a:endParaRPr lang="nl-BE" dirty="0"/>
          </a:p>
        </p:txBody>
      </p:sp>
      <p:sp>
        <p:nvSpPr>
          <p:cNvPr id="4" name="Tekstvak 3"/>
          <p:cNvSpPr txBox="1"/>
          <p:nvPr/>
        </p:nvSpPr>
        <p:spPr>
          <a:xfrm>
            <a:off x="3563888" y="908720"/>
            <a:ext cx="2160240" cy="461665"/>
          </a:xfrm>
          <a:prstGeom prst="rect">
            <a:avLst/>
          </a:prstGeom>
          <a:noFill/>
        </p:spPr>
        <p:txBody>
          <a:bodyPr wrap="square" rtlCol="0">
            <a:spAutoFit/>
          </a:bodyPr>
          <a:lstStyle/>
          <a:p>
            <a:r>
              <a:rPr lang="nl-BE" sz="2400" dirty="0" smtClean="0">
                <a:solidFill>
                  <a:srgbClr val="FF0000"/>
                </a:solidFill>
              </a:rPr>
              <a:t>“Dringend”</a:t>
            </a:r>
            <a:endParaRPr lang="nl-BE" sz="2400" dirty="0">
              <a:solidFill>
                <a:srgbClr val="FF0000"/>
              </a:solidFill>
            </a:endParaRPr>
          </a:p>
        </p:txBody>
      </p:sp>
      <p:sp>
        <p:nvSpPr>
          <p:cNvPr id="5"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a:t> </a:t>
            </a:r>
            <a:r>
              <a:rPr lang="nl-BE" sz="2800" dirty="0" smtClean="0"/>
              <a:t>Bestellen bloed</a:t>
            </a:r>
            <a:endParaRPr lang="nl-NL"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Levering</a:t>
            </a:r>
            <a:endParaRPr lang="nl-NL" sz="2800" dirty="0" smtClean="0"/>
          </a:p>
        </p:txBody>
      </p:sp>
      <p:sp>
        <p:nvSpPr>
          <p:cNvPr id="18438" name="Rectangle 3"/>
          <p:cNvSpPr>
            <a:spLocks noGrp="1" noChangeArrowheads="1"/>
          </p:cNvSpPr>
          <p:nvPr>
            <p:ph sz="quarter" idx="10"/>
          </p:nvPr>
        </p:nvSpPr>
        <p:spPr>
          <a:xfrm>
            <a:off x="179512" y="1219200"/>
            <a:ext cx="8147248" cy="1993776"/>
          </a:xfrm>
        </p:spPr>
        <p:txBody>
          <a:bodyPr>
            <a:noAutofit/>
          </a:bodyPr>
          <a:lstStyle/>
          <a:p>
            <a:pPr>
              <a:buClrTx/>
            </a:pPr>
            <a:r>
              <a:rPr lang="nl-BE" sz="2800" dirty="0" smtClean="0"/>
              <a:t>Levering</a:t>
            </a:r>
          </a:p>
          <a:p>
            <a:pPr lvl="1"/>
            <a:r>
              <a:rPr lang="nl-BE" sz="2400" dirty="0" smtClean="0"/>
              <a:t>buizenpost</a:t>
            </a:r>
          </a:p>
          <a:p>
            <a:pPr lvl="1"/>
            <a:r>
              <a:rPr lang="nl-BE" sz="2400" dirty="0"/>
              <a:t>in de bloedkoelkast aan het OK</a:t>
            </a:r>
          </a:p>
          <a:p>
            <a:pPr lvl="1"/>
            <a:r>
              <a:rPr lang="nl-BE" sz="2400" dirty="0" smtClean="0"/>
              <a:t>afhaling in ‘bloedbank’ van het labo</a:t>
            </a:r>
            <a:endParaRPr lang="nl-BE" sz="2400" dirty="0" smtClean="0">
              <a:solidFill>
                <a:schemeClr val="tx1">
                  <a:lumMod val="20000"/>
                  <a:lumOff val="80000"/>
                </a:schemeClr>
              </a:solidFill>
            </a:endParaRPr>
          </a:p>
          <a:p>
            <a:pPr lvl="1"/>
            <a:endParaRPr lang="nl-NL"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E29F8D1F-BFEA-4CBF-BCB0-B1E0C593E138}" type="slidenum">
              <a:rPr lang="nl-NL"/>
              <a:pPr>
                <a:defRPr/>
              </a:pPr>
              <a:t>16</a:t>
            </a:fld>
            <a:endParaRPr lang="nl-NL"/>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Levering</a:t>
            </a:r>
            <a:endParaRPr lang="nl-NL" sz="2800" dirty="0" smtClean="0"/>
          </a:p>
        </p:txBody>
      </p:sp>
      <p:sp>
        <p:nvSpPr>
          <p:cNvPr id="18438" name="Rectangle 3"/>
          <p:cNvSpPr>
            <a:spLocks noGrp="1" noChangeArrowheads="1"/>
          </p:cNvSpPr>
          <p:nvPr>
            <p:ph sz="quarter" idx="10"/>
          </p:nvPr>
        </p:nvSpPr>
        <p:spPr>
          <a:xfrm>
            <a:off x="179512" y="1219200"/>
            <a:ext cx="8147248" cy="1993776"/>
          </a:xfrm>
        </p:spPr>
        <p:txBody>
          <a:bodyPr>
            <a:noAutofit/>
          </a:bodyPr>
          <a:lstStyle/>
          <a:p>
            <a:pPr>
              <a:buClrTx/>
            </a:pPr>
            <a:r>
              <a:rPr lang="nl-BE" sz="3200" dirty="0" smtClean="0"/>
              <a:t>Levering</a:t>
            </a:r>
          </a:p>
          <a:p>
            <a:pPr lvl="1"/>
            <a:r>
              <a:rPr lang="nl-BE" sz="3200" dirty="0" smtClean="0"/>
              <a:t>buizenpost</a:t>
            </a:r>
          </a:p>
          <a:p>
            <a:pPr lvl="2"/>
            <a:r>
              <a:rPr lang="nl-BE" sz="2900" dirty="0" smtClean="0"/>
              <a:t>beperkt tot VOH, OK, IZ1, V02, V18</a:t>
            </a:r>
          </a:p>
          <a:p>
            <a:pPr lvl="2"/>
            <a:endParaRPr lang="nl-BE" sz="2900" dirty="0" smtClean="0"/>
          </a:p>
          <a:p>
            <a:pPr lvl="2"/>
            <a:endParaRPr lang="nl-BE" sz="2900" dirty="0" smtClean="0"/>
          </a:p>
          <a:p>
            <a:pPr lvl="2"/>
            <a:endParaRPr lang="nl-BE" sz="2900" dirty="0" smtClean="0"/>
          </a:p>
          <a:p>
            <a:pPr lvl="2"/>
            <a:endParaRPr lang="nl-BE" sz="2900" dirty="0" smtClean="0"/>
          </a:p>
          <a:p>
            <a:pPr lvl="2"/>
            <a:endParaRPr lang="nl-BE" sz="2900" dirty="0" smtClean="0"/>
          </a:p>
          <a:p>
            <a:pPr lvl="2"/>
            <a:endParaRPr lang="nl-BE" sz="2900" dirty="0" smtClean="0"/>
          </a:p>
          <a:p>
            <a:pPr lvl="1"/>
            <a:r>
              <a:rPr lang="nl-BE" sz="3200" dirty="0">
                <a:solidFill>
                  <a:schemeClr val="tx1">
                    <a:lumMod val="40000"/>
                    <a:lumOff val="60000"/>
                  </a:schemeClr>
                </a:solidFill>
              </a:rPr>
              <a:t>in de bloedkoelkast aan het OK</a:t>
            </a:r>
          </a:p>
          <a:p>
            <a:pPr lvl="1"/>
            <a:r>
              <a:rPr lang="nl-BE" sz="3200" dirty="0" smtClean="0">
                <a:solidFill>
                  <a:schemeClr val="tx1">
                    <a:lumMod val="40000"/>
                    <a:lumOff val="60000"/>
                  </a:schemeClr>
                </a:solidFill>
              </a:rPr>
              <a:t>afhaling in ‘bloedbank’ van het labo</a:t>
            </a:r>
          </a:p>
          <a:p>
            <a:pPr lvl="1"/>
            <a:endParaRPr lang="nl-NL"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E29F8D1F-BFEA-4CBF-BCB0-B1E0C593E138}" type="slidenum">
              <a:rPr lang="nl-NL"/>
              <a:pPr>
                <a:defRPr/>
              </a:pPr>
              <a:t>17</a:t>
            </a:fld>
            <a:endParaRPr lang="nl-NL"/>
          </a:p>
        </p:txBody>
      </p:sp>
      <p:pic>
        <p:nvPicPr>
          <p:cNvPr id="8" name="Afbeelding 7" descr="patroon"/>
          <p:cNvPicPr/>
          <p:nvPr/>
        </p:nvPicPr>
        <p:blipFill>
          <a:blip r:embed="rId3" cstate="print"/>
          <a:srcRect/>
          <a:stretch>
            <a:fillRect/>
          </a:stretch>
        </p:blipFill>
        <p:spPr bwMode="auto">
          <a:xfrm>
            <a:off x="5940152" y="2492896"/>
            <a:ext cx="1224136" cy="17281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20130408_143307.jpg"/>
          <p:cNvPicPr>
            <a:picLocks noChangeAspect="1"/>
          </p:cNvPicPr>
          <p:nvPr/>
        </p:nvPicPr>
        <p:blipFill>
          <a:blip r:embed="rId3" cstate="print"/>
          <a:stretch>
            <a:fillRect/>
          </a:stretch>
        </p:blipFill>
        <p:spPr>
          <a:xfrm>
            <a:off x="4211960" y="3158970"/>
            <a:ext cx="4932040" cy="3699030"/>
          </a:xfrm>
          <a:prstGeom prst="rect">
            <a:avLst/>
          </a:prstGeom>
        </p:spPr>
      </p:pic>
      <p:sp>
        <p:nvSpPr>
          <p:cNvPr id="7" name="Tekstvak 6"/>
          <p:cNvSpPr txBox="1"/>
          <p:nvPr/>
        </p:nvSpPr>
        <p:spPr>
          <a:xfrm>
            <a:off x="6655003" y="6372036"/>
            <a:ext cx="1877437" cy="369332"/>
          </a:xfrm>
          <a:prstGeom prst="rect">
            <a:avLst/>
          </a:prstGeom>
          <a:noFill/>
        </p:spPr>
        <p:txBody>
          <a:bodyPr wrap="none" rtlCol="0">
            <a:spAutoFit/>
          </a:bodyPr>
          <a:lstStyle/>
          <a:p>
            <a:r>
              <a:rPr lang="nl-BE" dirty="0" smtClean="0">
                <a:solidFill>
                  <a:schemeClr val="bg1"/>
                </a:solidFill>
              </a:rPr>
              <a:t>Plasmadiepvries</a:t>
            </a:r>
            <a:endParaRPr lang="nl-BE" dirty="0">
              <a:solidFill>
                <a:schemeClr val="bg1"/>
              </a:solidFill>
            </a:endParaRPr>
          </a:p>
        </p:txBody>
      </p:sp>
      <p:cxnSp>
        <p:nvCxnSpPr>
          <p:cNvPr id="9" name="Rechte verbindingslijn met pijl 8"/>
          <p:cNvCxnSpPr/>
          <p:nvPr/>
        </p:nvCxnSpPr>
        <p:spPr>
          <a:xfrm>
            <a:off x="5436096" y="2276872"/>
            <a:ext cx="576064" cy="1800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endCxn id="7" idx="0"/>
          </p:cNvCxnSpPr>
          <p:nvPr/>
        </p:nvCxnSpPr>
        <p:spPr>
          <a:xfrm rot="16200000" flipH="1">
            <a:off x="6375540" y="5153854"/>
            <a:ext cx="1934924" cy="501440"/>
          </a:xfrm>
          <a:prstGeom prst="straightConnector1">
            <a:avLst/>
          </a:prstGeom>
          <a:ln w="3810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Levering</a:t>
            </a:r>
            <a:endParaRPr lang="nl-NL" sz="2800" dirty="0" smtClean="0"/>
          </a:p>
        </p:txBody>
      </p:sp>
      <p:sp>
        <p:nvSpPr>
          <p:cNvPr id="12" name="Rectangle 3"/>
          <p:cNvSpPr>
            <a:spLocks noGrp="1" noChangeArrowheads="1"/>
          </p:cNvSpPr>
          <p:nvPr>
            <p:ph sz="quarter" idx="10"/>
          </p:nvPr>
        </p:nvSpPr>
        <p:spPr>
          <a:xfrm>
            <a:off x="467544" y="1196752"/>
            <a:ext cx="6336704" cy="2088232"/>
          </a:xfrm>
        </p:spPr>
        <p:txBody>
          <a:bodyPr>
            <a:normAutofit/>
          </a:bodyPr>
          <a:lstStyle/>
          <a:p>
            <a:pPr>
              <a:buClrTx/>
            </a:pPr>
            <a:r>
              <a:rPr lang="nl-BE" sz="3200" dirty="0" smtClean="0"/>
              <a:t>Levering</a:t>
            </a:r>
          </a:p>
          <a:p>
            <a:pPr lvl="1"/>
            <a:r>
              <a:rPr lang="nl-BE" sz="3200" dirty="0" smtClean="0">
                <a:solidFill>
                  <a:schemeClr val="tx1">
                    <a:lumMod val="20000"/>
                    <a:lumOff val="80000"/>
                  </a:schemeClr>
                </a:solidFill>
              </a:rPr>
              <a:t>buizenpost</a:t>
            </a:r>
          </a:p>
          <a:p>
            <a:pPr lvl="1"/>
            <a:r>
              <a:rPr lang="nl-BE" sz="3200" dirty="0"/>
              <a:t>in de bloedkoelkast aan het OK</a:t>
            </a:r>
          </a:p>
          <a:p>
            <a:pPr lvl="1"/>
            <a:r>
              <a:rPr lang="nl-BE" sz="3200" dirty="0" smtClean="0">
                <a:solidFill>
                  <a:schemeClr val="tx1">
                    <a:lumMod val="20000"/>
                    <a:lumOff val="80000"/>
                  </a:schemeClr>
                </a:solidFill>
              </a:rPr>
              <a:t>afhaling in ‘bloedbank’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Levering</a:t>
            </a:r>
            <a:endParaRPr lang="nl-NL" sz="2200" dirty="0" smtClean="0"/>
          </a:p>
        </p:txBody>
      </p:sp>
      <p:sp>
        <p:nvSpPr>
          <p:cNvPr id="21510" name="Rectangle 3"/>
          <p:cNvSpPr>
            <a:spLocks noGrp="1" noChangeArrowheads="1"/>
          </p:cNvSpPr>
          <p:nvPr>
            <p:ph sz="quarter" idx="10"/>
          </p:nvPr>
        </p:nvSpPr>
        <p:spPr/>
        <p:txBody>
          <a:bodyPr>
            <a:normAutofit/>
          </a:bodyPr>
          <a:lstStyle/>
          <a:p>
            <a:pPr>
              <a:lnSpc>
                <a:spcPct val="90000"/>
              </a:lnSpc>
              <a:buClrTx/>
            </a:pPr>
            <a:r>
              <a:rPr lang="nl-BE" sz="3200" smtClean="0"/>
              <a:t>Bloedkoelkast aan OK: </a:t>
            </a:r>
            <a:br>
              <a:rPr lang="nl-BE" sz="3200" smtClean="0"/>
            </a:br>
            <a:r>
              <a:rPr lang="nl-BE" sz="3200" smtClean="0"/>
              <a:t>bij wegnemen bloed uit koelkast </a:t>
            </a:r>
            <a:br>
              <a:rPr lang="nl-BE" sz="3200" smtClean="0"/>
            </a:br>
            <a:r>
              <a:rPr lang="nl-BE" sz="3200" smtClean="0">
                <a:sym typeface="Wingdings 3" pitchFamily="18" charset="2"/>
              </a:rPr>
              <a:t></a:t>
            </a:r>
            <a:r>
              <a:rPr lang="nl-BE" sz="3200" smtClean="0"/>
              <a:t> registreren in </a:t>
            </a:r>
            <a:endParaRPr lang="nl-NL" sz="24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F0A88A2-CC4B-4CF1-9DC8-DBBD9071AF7C}" type="slidenum">
              <a:rPr lang="nl-NL"/>
              <a:pPr>
                <a:defRPr/>
              </a:pPr>
              <a:t>19</a:t>
            </a:fld>
            <a:endParaRPr lang="nl-NL"/>
          </a:p>
        </p:txBody>
      </p:sp>
      <p:pic>
        <p:nvPicPr>
          <p:cNvPr id="10" name="Afbeelding 9" descr="Hemostock_bijgesneden.bmp"/>
          <p:cNvPicPr>
            <a:picLocks noChangeAspect="1"/>
          </p:cNvPicPr>
          <p:nvPr/>
        </p:nvPicPr>
        <p:blipFill>
          <a:blip r:embed="rId3" cstate="print"/>
          <a:stretch>
            <a:fillRect/>
          </a:stretch>
        </p:blipFill>
        <p:spPr>
          <a:xfrm>
            <a:off x="539552" y="2924944"/>
            <a:ext cx="2800066" cy="1152128"/>
          </a:xfrm>
          <a:prstGeom prst="rect">
            <a:avLst/>
          </a:prstGeom>
        </p:spPr>
      </p:pic>
      <p:pic>
        <p:nvPicPr>
          <p:cNvPr id="8" name="Afbeelding 7" descr="20130408_143254.jpg"/>
          <p:cNvPicPr>
            <a:picLocks noChangeAspect="1"/>
          </p:cNvPicPr>
          <p:nvPr/>
        </p:nvPicPr>
        <p:blipFill>
          <a:blip r:embed="rId4" cstate="print"/>
          <a:stretch>
            <a:fillRect/>
          </a:stretch>
        </p:blipFill>
        <p:spPr>
          <a:xfrm>
            <a:off x="5052053" y="3024336"/>
            <a:ext cx="4091947" cy="3068960"/>
          </a:xfrm>
          <a:prstGeom prst="rect">
            <a:avLst/>
          </a:prstGeom>
        </p:spPr>
      </p:pic>
      <p:cxnSp>
        <p:nvCxnSpPr>
          <p:cNvPr id="9" name="Rechte verbindingslijn met pijl 8"/>
          <p:cNvCxnSpPr/>
          <p:nvPr/>
        </p:nvCxnSpPr>
        <p:spPr>
          <a:xfrm>
            <a:off x="3419872" y="3645024"/>
            <a:ext cx="2160240" cy="576064"/>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is </a:t>
            </a:r>
            <a:r>
              <a:rPr lang="nl-BE" dirty="0" err="1" smtClean="0"/>
              <a:t>hemovigilantie</a:t>
            </a:r>
            <a:r>
              <a:rPr lang="nl-BE" dirty="0" smtClean="0"/>
              <a:t>?</a:t>
            </a:r>
            <a:endParaRPr lang="nl-BE" dirty="0"/>
          </a:p>
        </p:txBody>
      </p:sp>
      <p:sp>
        <p:nvSpPr>
          <p:cNvPr id="3" name="Tijdelijke aanduiding voor inhoud 2"/>
          <p:cNvSpPr>
            <a:spLocks noGrp="1"/>
          </p:cNvSpPr>
          <p:nvPr>
            <p:ph sz="quarter" idx="10"/>
          </p:nvPr>
        </p:nvSpPr>
        <p:spPr>
          <a:xfrm>
            <a:off x="457200" y="1219200"/>
            <a:ext cx="8075240" cy="4876800"/>
          </a:xfrm>
        </p:spPr>
        <p:txBody>
          <a:bodyPr/>
          <a:lstStyle/>
          <a:p>
            <a:pPr marL="0" indent="0">
              <a:buNone/>
            </a:pPr>
            <a:r>
              <a:rPr lang="nl-BE" dirty="0" err="1"/>
              <a:t>Hemovigilantie</a:t>
            </a:r>
            <a:r>
              <a:rPr lang="nl-BE" dirty="0"/>
              <a:t> is </a:t>
            </a:r>
            <a:endParaRPr lang="nl-BE" dirty="0" smtClean="0"/>
          </a:p>
          <a:p>
            <a:r>
              <a:rPr lang="nl-BE" dirty="0" smtClean="0"/>
              <a:t>het </a:t>
            </a:r>
            <a:r>
              <a:rPr lang="nl-BE" dirty="0"/>
              <a:t>systematisch monitoren (opsporen, registreren en analyseren) van </a:t>
            </a:r>
            <a:r>
              <a:rPr lang="nl-BE" dirty="0">
                <a:solidFill>
                  <a:srgbClr val="FF0000"/>
                </a:solidFill>
              </a:rPr>
              <a:t>ongewenste effecten</a:t>
            </a:r>
            <a:r>
              <a:rPr lang="nl-BE" dirty="0"/>
              <a:t>, </a:t>
            </a:r>
            <a:r>
              <a:rPr lang="nl-BE" dirty="0">
                <a:solidFill>
                  <a:srgbClr val="FF0000"/>
                </a:solidFill>
              </a:rPr>
              <a:t>nadelige </a:t>
            </a:r>
            <a:r>
              <a:rPr lang="nl-BE" dirty="0" smtClean="0">
                <a:solidFill>
                  <a:srgbClr val="FF0000"/>
                </a:solidFill>
              </a:rPr>
              <a:t>incidenten</a:t>
            </a:r>
            <a:r>
              <a:rPr lang="nl-BE" dirty="0" smtClean="0"/>
              <a:t>, </a:t>
            </a:r>
            <a:r>
              <a:rPr lang="nl-BE" dirty="0"/>
              <a:t>(administratieve) </a:t>
            </a:r>
            <a:r>
              <a:rPr lang="nl-BE" dirty="0">
                <a:solidFill>
                  <a:srgbClr val="FF0000"/>
                </a:solidFill>
              </a:rPr>
              <a:t>fouten en bijna ongevallen </a:t>
            </a:r>
            <a:r>
              <a:rPr lang="nl-BE" dirty="0"/>
              <a:t>voor de gehele </a:t>
            </a:r>
            <a:r>
              <a:rPr lang="nl-BE" dirty="0" smtClean="0"/>
              <a:t>transfusieketen,</a:t>
            </a:r>
          </a:p>
          <a:p>
            <a:r>
              <a:rPr lang="nl-BE" dirty="0" smtClean="0"/>
              <a:t>met </a:t>
            </a:r>
            <a:r>
              <a:rPr lang="nl-BE" dirty="0"/>
              <a:t>als doel </a:t>
            </a:r>
            <a:r>
              <a:rPr lang="nl-BE" dirty="0">
                <a:solidFill>
                  <a:srgbClr val="FF0000"/>
                </a:solidFill>
              </a:rPr>
              <a:t>inzicht te krijgen in de veiligheid </a:t>
            </a:r>
            <a:r>
              <a:rPr lang="nl-BE" dirty="0"/>
              <a:t>hiervan om zo te </a:t>
            </a:r>
            <a:r>
              <a:rPr lang="nl-BE" dirty="0">
                <a:solidFill>
                  <a:srgbClr val="FF0000"/>
                </a:solidFill>
              </a:rPr>
              <a:t>voorkomen</a:t>
            </a:r>
            <a:r>
              <a:rPr lang="nl-BE" dirty="0"/>
              <a:t> dat deze ongewenste effecten e.d. zich herhalen en </a:t>
            </a:r>
            <a:r>
              <a:rPr lang="nl-BE" dirty="0" smtClean="0"/>
              <a:t>zo </a:t>
            </a:r>
            <a:r>
              <a:rPr lang="nl-BE" dirty="0"/>
              <a:t>de transfusieveiligheid te </a:t>
            </a:r>
            <a:r>
              <a:rPr lang="nl-BE" dirty="0">
                <a:solidFill>
                  <a:srgbClr val="FF0000"/>
                </a:solidFill>
              </a:rPr>
              <a:t>verbeteren</a:t>
            </a:r>
            <a:r>
              <a:rPr lang="nl-BE" dirty="0" smtClean="0"/>
              <a:t>.</a:t>
            </a:r>
            <a:r>
              <a:rPr lang="nl-BE" dirty="0"/>
              <a:t> </a:t>
            </a:r>
            <a:endParaRPr lang="nl-BE" dirty="0" smtClean="0"/>
          </a:p>
          <a:p>
            <a:endParaRPr lang="nl-BE" dirty="0"/>
          </a:p>
          <a:p>
            <a:r>
              <a:rPr lang="nl-BE" dirty="0"/>
              <a:t>Verder alles wat </a:t>
            </a:r>
            <a:r>
              <a:rPr lang="nl-BE" dirty="0" smtClean="0"/>
              <a:t>kan bijdragen </a:t>
            </a:r>
            <a:r>
              <a:rPr lang="nl-BE" dirty="0"/>
              <a:t>aan een </a:t>
            </a:r>
            <a:r>
              <a:rPr lang="nl-BE" dirty="0">
                <a:solidFill>
                  <a:srgbClr val="FF0000"/>
                </a:solidFill>
              </a:rPr>
              <a:t>effectiever gebruik van bloedproducten</a:t>
            </a:r>
            <a:r>
              <a:rPr lang="nl-BE" dirty="0"/>
              <a:t>.</a:t>
            </a:r>
          </a:p>
          <a:p>
            <a:endParaRPr lang="nl-BE" dirty="0"/>
          </a:p>
        </p:txBody>
      </p:sp>
    </p:spTree>
    <p:extLst>
      <p:ext uri="{BB962C8B-B14F-4D97-AF65-F5344CB8AC3E}">
        <p14:creationId xmlns:p14="http://schemas.microsoft.com/office/powerpoint/2010/main" val="1380995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Levering</a:t>
            </a:r>
            <a:endParaRPr lang="nl-NL" sz="2800" dirty="0" smtClean="0"/>
          </a:p>
        </p:txBody>
      </p:sp>
      <p:sp>
        <p:nvSpPr>
          <p:cNvPr id="18438" name="Rectangle 3"/>
          <p:cNvSpPr>
            <a:spLocks noGrp="1" noChangeArrowheads="1"/>
          </p:cNvSpPr>
          <p:nvPr>
            <p:ph sz="quarter" idx="10"/>
          </p:nvPr>
        </p:nvSpPr>
        <p:spPr>
          <a:xfrm>
            <a:off x="179512" y="1219200"/>
            <a:ext cx="8147248" cy="5090120"/>
          </a:xfrm>
        </p:spPr>
        <p:txBody>
          <a:bodyPr>
            <a:noAutofit/>
          </a:bodyPr>
          <a:lstStyle/>
          <a:p>
            <a:pPr>
              <a:buClrTx/>
            </a:pPr>
            <a:r>
              <a:rPr lang="nl-BE" sz="3200" dirty="0" smtClean="0"/>
              <a:t>Levering</a:t>
            </a:r>
          </a:p>
          <a:p>
            <a:pPr lvl="1"/>
            <a:r>
              <a:rPr lang="nl-BE" sz="3200" dirty="0" smtClean="0">
                <a:solidFill>
                  <a:schemeClr val="tx1">
                    <a:lumMod val="40000"/>
                    <a:lumOff val="60000"/>
                  </a:schemeClr>
                </a:solidFill>
              </a:rPr>
              <a:t>buizenpost</a:t>
            </a:r>
          </a:p>
          <a:p>
            <a:pPr lvl="1"/>
            <a:r>
              <a:rPr lang="nl-BE" sz="3200" dirty="0">
                <a:solidFill>
                  <a:schemeClr val="tx1">
                    <a:lumMod val="40000"/>
                    <a:lumOff val="60000"/>
                  </a:schemeClr>
                </a:solidFill>
              </a:rPr>
              <a:t>in de bloedkoelkast aan het OK</a:t>
            </a:r>
          </a:p>
          <a:p>
            <a:pPr lvl="1"/>
            <a:r>
              <a:rPr lang="nl-BE" sz="3200" dirty="0" smtClean="0"/>
              <a:t>afhaling in ‘bloedbank’</a:t>
            </a:r>
          </a:p>
          <a:p>
            <a:pPr lvl="2">
              <a:buClrTx/>
              <a:buFont typeface="Arial" charset="0"/>
              <a:buChar char="→"/>
            </a:pPr>
            <a:endParaRPr lang="nl-BE" sz="2000" dirty="0" smtClean="0"/>
          </a:p>
          <a:p>
            <a:pPr lvl="2">
              <a:buClrTx/>
              <a:buFont typeface="Arial" charset="0"/>
              <a:buChar char="→"/>
            </a:pPr>
            <a:r>
              <a:rPr lang="nl-BE" sz="2000" dirty="0" smtClean="0"/>
              <a:t>gebruikmaken van koeltas!</a:t>
            </a:r>
          </a:p>
          <a:p>
            <a:pPr lvl="2">
              <a:buClrTx/>
              <a:buFont typeface="Arial" charset="0"/>
              <a:buChar char="→"/>
            </a:pPr>
            <a:endParaRPr lang="nl-BE" sz="2000" dirty="0" smtClean="0"/>
          </a:p>
          <a:p>
            <a:pPr lvl="2">
              <a:buClrTx/>
              <a:buFont typeface="Arial" charset="0"/>
              <a:buChar char="→"/>
            </a:pPr>
            <a:r>
              <a:rPr lang="nl-BE" sz="2000" dirty="0" smtClean="0"/>
              <a:t>steeds patiëntetiket meenemen !!</a:t>
            </a:r>
          </a:p>
          <a:p>
            <a:pPr lvl="2">
              <a:buClrTx/>
              <a:buFont typeface="Arial" charset="0"/>
              <a:buChar char="→"/>
            </a:pPr>
            <a:endParaRPr lang="nl-BE" sz="2000" dirty="0" smtClean="0"/>
          </a:p>
          <a:p>
            <a:pPr lvl="2">
              <a:buClrTx/>
              <a:buFont typeface="Arial" charset="0"/>
              <a:buChar char="→"/>
            </a:pPr>
            <a:r>
              <a:rPr lang="nl-BE" sz="2000" dirty="0" smtClean="0"/>
              <a:t>patiëntetiket, personeelsbadge en bloedeenheid worden gescand!</a:t>
            </a:r>
          </a:p>
          <a:p>
            <a:pPr lvl="2">
              <a:buClrTx/>
              <a:buFont typeface="Arial" charset="0"/>
              <a:buChar char="→"/>
            </a:pPr>
            <a:endParaRPr lang="nl-BE" sz="2000" dirty="0" smtClean="0"/>
          </a:p>
          <a:p>
            <a:pPr lvl="2">
              <a:buClrTx/>
              <a:buFont typeface="Arial" charset="0"/>
              <a:buChar char="→"/>
            </a:pPr>
            <a:r>
              <a:rPr lang="nl-BE" sz="2000" dirty="0" smtClean="0"/>
              <a:t>compatibiliteitsrapport wordt overhandigd → </a:t>
            </a:r>
            <a:r>
              <a:rPr lang="nl-BE" sz="2000" b="1" dirty="0" smtClean="0"/>
              <a:t>controleren !!</a:t>
            </a:r>
          </a:p>
          <a:p>
            <a:pPr lvl="2">
              <a:buClrTx/>
              <a:buFont typeface="Arial" charset="0"/>
              <a:buChar char="→"/>
            </a:pPr>
            <a:endParaRPr lang="nl-BE" sz="3200" dirty="0" smtClean="0">
              <a:solidFill>
                <a:schemeClr val="tx1">
                  <a:lumMod val="20000"/>
                  <a:lumOff val="80000"/>
                </a:schemeClr>
              </a:solidFill>
            </a:endParaRPr>
          </a:p>
          <a:p>
            <a:pPr lvl="1"/>
            <a:endParaRPr lang="nl-NL"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E29F8D1F-BFEA-4CBF-BCB0-B1E0C593E138}" type="slidenum">
              <a:rPr lang="nl-NL"/>
              <a:pPr>
                <a:defRPr/>
              </a:pPr>
              <a:t>20</a:t>
            </a:fld>
            <a:endParaRPr lang="nl-NL"/>
          </a:p>
        </p:txBody>
      </p:sp>
      <p:pic>
        <p:nvPicPr>
          <p:cNvPr id="7" name="Afbeelding 6" descr="Patiëntenklever.jpg"/>
          <p:cNvPicPr>
            <a:picLocks noChangeAspect="1"/>
          </p:cNvPicPr>
          <p:nvPr/>
        </p:nvPicPr>
        <p:blipFill>
          <a:blip r:embed="rId3" cstate="print"/>
          <a:stretch>
            <a:fillRect/>
          </a:stretch>
        </p:blipFill>
        <p:spPr>
          <a:xfrm rot="21343310">
            <a:off x="6775153" y="3641031"/>
            <a:ext cx="2160240" cy="860720"/>
          </a:xfrm>
          <a:prstGeom prst="rect">
            <a:avLst/>
          </a:prstGeom>
        </p:spPr>
      </p:pic>
      <p:pic>
        <p:nvPicPr>
          <p:cNvPr id="8" name="Afbeelding 7" descr="Koeltassen bijgesneden.jpg"/>
          <p:cNvPicPr>
            <a:picLocks noChangeAspect="1"/>
          </p:cNvPicPr>
          <p:nvPr/>
        </p:nvPicPr>
        <p:blipFill>
          <a:blip r:embed="rId4" cstate="print"/>
          <a:stretch>
            <a:fillRect/>
          </a:stretch>
        </p:blipFill>
        <p:spPr>
          <a:xfrm>
            <a:off x="6962082" y="2049486"/>
            <a:ext cx="1729088" cy="1306705"/>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457200" y="1978"/>
            <a:ext cx="7620000" cy="954747"/>
          </a:xfrm>
        </p:spPr>
        <p:txBody>
          <a:bodyPr>
            <a:normAutofit/>
          </a:bodyPr>
          <a:lstStyle/>
          <a:p>
            <a:r>
              <a:rPr lang="nl-BE" sz="2800" dirty="0"/>
              <a:t>Veilige transfusie van (</a:t>
            </a:r>
            <a:r>
              <a:rPr lang="nl-BE" sz="2800" dirty="0" smtClean="0"/>
              <a:t>bloed)producten </a:t>
            </a:r>
            <a:r>
              <a:rPr lang="nl-BE" sz="3200" dirty="0" smtClean="0"/>
              <a:t/>
            </a:r>
            <a:br>
              <a:rPr lang="nl-BE" sz="3200" dirty="0" smtClean="0"/>
            </a:br>
            <a:r>
              <a:rPr lang="nl-BE" sz="2400" dirty="0" smtClean="0"/>
              <a:t>Levering:  controles bij afhalen</a:t>
            </a:r>
            <a:endParaRPr lang="nl-NL" sz="2400" dirty="0" smtClean="0"/>
          </a:p>
        </p:txBody>
      </p:sp>
      <p:sp>
        <p:nvSpPr>
          <p:cNvPr id="15" name="Tekstvak 14"/>
          <p:cNvSpPr txBox="1"/>
          <p:nvPr/>
        </p:nvSpPr>
        <p:spPr>
          <a:xfrm>
            <a:off x="3851920" y="5589240"/>
            <a:ext cx="1584175" cy="646331"/>
          </a:xfrm>
          <a:prstGeom prst="rect">
            <a:avLst/>
          </a:prstGeom>
          <a:noFill/>
        </p:spPr>
        <p:txBody>
          <a:bodyPr wrap="square" rtlCol="0">
            <a:spAutoFit/>
          </a:bodyPr>
          <a:lstStyle/>
          <a:p>
            <a:r>
              <a:rPr lang="nl-BE" dirty="0" smtClean="0">
                <a:solidFill>
                  <a:srgbClr val="9D003B"/>
                </a:solidFill>
              </a:rPr>
              <a:t>Vervaldatum bloedproduct</a:t>
            </a:r>
            <a:endParaRPr lang="nl-BE" dirty="0">
              <a:solidFill>
                <a:srgbClr val="9D003B"/>
              </a:solidFill>
            </a:endParaRPr>
          </a:p>
        </p:txBody>
      </p:sp>
      <p:sp>
        <p:nvSpPr>
          <p:cNvPr id="16" name="Tekstvak 15"/>
          <p:cNvSpPr txBox="1"/>
          <p:nvPr/>
        </p:nvSpPr>
        <p:spPr>
          <a:xfrm>
            <a:off x="539552" y="1340768"/>
            <a:ext cx="2313454" cy="369332"/>
          </a:xfrm>
          <a:prstGeom prst="rect">
            <a:avLst/>
          </a:prstGeom>
          <a:noFill/>
        </p:spPr>
        <p:txBody>
          <a:bodyPr wrap="none" rtlCol="0">
            <a:spAutoFit/>
          </a:bodyPr>
          <a:lstStyle/>
          <a:p>
            <a:r>
              <a:rPr lang="nl-BE" dirty="0" smtClean="0">
                <a:solidFill>
                  <a:srgbClr val="AF0039"/>
                </a:solidFill>
              </a:rPr>
              <a:t>Naam van de patiënt</a:t>
            </a:r>
            <a:endParaRPr lang="nl-BE" dirty="0">
              <a:solidFill>
                <a:srgbClr val="AF0039"/>
              </a:solidFill>
            </a:endParaRPr>
          </a:p>
        </p:txBody>
      </p:sp>
      <p:pic>
        <p:nvPicPr>
          <p:cNvPr id="24" name="Afbeelding 23" descr="Patiëntenklever.jpg"/>
          <p:cNvPicPr>
            <a:picLocks noChangeAspect="1"/>
          </p:cNvPicPr>
          <p:nvPr/>
        </p:nvPicPr>
        <p:blipFill>
          <a:blip r:embed="rId3" cstate="print"/>
          <a:stretch>
            <a:fillRect/>
          </a:stretch>
        </p:blipFill>
        <p:spPr>
          <a:xfrm rot="21343310">
            <a:off x="640655" y="1708176"/>
            <a:ext cx="2160240" cy="860720"/>
          </a:xfrm>
          <a:prstGeom prst="rect">
            <a:avLst/>
          </a:prstGeom>
        </p:spPr>
      </p:pic>
      <p:pic>
        <p:nvPicPr>
          <p:cNvPr id="25" name="Afbeelding 24" descr="ECL na insourcing_identificatie eenheid.jpg"/>
          <p:cNvPicPr>
            <a:picLocks noChangeAspect="1"/>
          </p:cNvPicPr>
          <p:nvPr/>
        </p:nvPicPr>
        <p:blipFill>
          <a:blip r:embed="rId4" cstate="print"/>
          <a:stretch>
            <a:fillRect/>
          </a:stretch>
        </p:blipFill>
        <p:spPr>
          <a:xfrm>
            <a:off x="6012160" y="4005064"/>
            <a:ext cx="2016224" cy="2688299"/>
          </a:xfrm>
          <a:prstGeom prst="rect">
            <a:avLst/>
          </a:prstGeom>
        </p:spPr>
      </p:pic>
      <p:pic>
        <p:nvPicPr>
          <p:cNvPr id="26" name="Afbeelding 25" descr="ECL na insourcing_identificatie pt.jpg"/>
          <p:cNvPicPr>
            <a:picLocks noChangeAspect="1"/>
          </p:cNvPicPr>
          <p:nvPr/>
        </p:nvPicPr>
        <p:blipFill>
          <a:blip r:embed="rId5" cstate="print"/>
          <a:stretch>
            <a:fillRect/>
          </a:stretch>
        </p:blipFill>
        <p:spPr>
          <a:xfrm>
            <a:off x="3995936" y="1340768"/>
            <a:ext cx="2160240" cy="2880320"/>
          </a:xfrm>
          <a:prstGeom prst="rect">
            <a:avLst/>
          </a:prstGeom>
        </p:spPr>
      </p:pic>
      <p:sp>
        <p:nvSpPr>
          <p:cNvPr id="8" name="Ovaal 7"/>
          <p:cNvSpPr/>
          <p:nvPr/>
        </p:nvSpPr>
        <p:spPr>
          <a:xfrm>
            <a:off x="4139952" y="1628800"/>
            <a:ext cx="1783957"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al 10"/>
          <p:cNvSpPr/>
          <p:nvPr/>
        </p:nvSpPr>
        <p:spPr>
          <a:xfrm rot="21297394">
            <a:off x="4152324" y="2498605"/>
            <a:ext cx="1783957"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8" name="Rechte verbindingslijn met pijl 17"/>
          <p:cNvCxnSpPr/>
          <p:nvPr/>
        </p:nvCxnSpPr>
        <p:spPr>
          <a:xfrm flipH="1">
            <a:off x="5364088" y="5517232"/>
            <a:ext cx="165618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Ovaal 13"/>
          <p:cNvSpPr/>
          <p:nvPr/>
        </p:nvSpPr>
        <p:spPr>
          <a:xfrm>
            <a:off x="7020272" y="5229200"/>
            <a:ext cx="64807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Tekstvak 35"/>
          <p:cNvSpPr txBox="1"/>
          <p:nvPr/>
        </p:nvSpPr>
        <p:spPr>
          <a:xfrm>
            <a:off x="3419872" y="4509120"/>
            <a:ext cx="1584175" cy="646331"/>
          </a:xfrm>
          <a:prstGeom prst="rect">
            <a:avLst/>
          </a:prstGeom>
          <a:noFill/>
        </p:spPr>
        <p:txBody>
          <a:bodyPr wrap="square" rtlCol="0">
            <a:spAutoFit/>
          </a:bodyPr>
          <a:lstStyle/>
          <a:p>
            <a:r>
              <a:rPr lang="nl-BE" dirty="0" smtClean="0">
                <a:solidFill>
                  <a:srgbClr val="9D003B"/>
                </a:solidFill>
              </a:rPr>
              <a:t>Vervaldatum Type&amp;Screen</a:t>
            </a:r>
            <a:endParaRPr lang="nl-BE" dirty="0">
              <a:solidFill>
                <a:srgbClr val="9D003B"/>
              </a:solidFill>
            </a:endParaRPr>
          </a:p>
        </p:txBody>
      </p:sp>
      <p:cxnSp>
        <p:nvCxnSpPr>
          <p:cNvPr id="19" name="Rechte verbindingslijn met pijl 18"/>
          <p:cNvCxnSpPr/>
          <p:nvPr/>
        </p:nvCxnSpPr>
        <p:spPr>
          <a:xfrm flipH="1">
            <a:off x="4572000" y="3717032"/>
            <a:ext cx="72008"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0" name="Afbeelding 19" descr="Compatibiliteitsrapport.jpg"/>
          <p:cNvPicPr>
            <a:picLocks noChangeAspect="1"/>
          </p:cNvPicPr>
          <p:nvPr/>
        </p:nvPicPr>
        <p:blipFill>
          <a:blip r:embed="rId6" cstate="print"/>
          <a:stretch>
            <a:fillRect/>
          </a:stretch>
        </p:blipFill>
        <p:spPr>
          <a:xfrm>
            <a:off x="467544" y="2852936"/>
            <a:ext cx="2571750" cy="3429000"/>
          </a:xfrm>
          <a:prstGeom prst="rect">
            <a:avLst/>
          </a:prstGeom>
        </p:spPr>
      </p:pic>
      <p:cxnSp>
        <p:nvCxnSpPr>
          <p:cNvPr id="32" name="Rechte verbindingslijn met pijl 31"/>
          <p:cNvCxnSpPr/>
          <p:nvPr/>
        </p:nvCxnSpPr>
        <p:spPr>
          <a:xfrm flipH="1" flipV="1">
            <a:off x="1115616" y="1916832"/>
            <a:ext cx="720082" cy="17281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H="1" flipV="1">
            <a:off x="1619672" y="1916832"/>
            <a:ext cx="2016224"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flipH="1" flipV="1">
            <a:off x="1763688" y="1772816"/>
            <a:ext cx="1944216" cy="144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Ovaal 36"/>
          <p:cNvSpPr/>
          <p:nvPr/>
        </p:nvSpPr>
        <p:spPr>
          <a:xfrm>
            <a:off x="4355976" y="2996952"/>
            <a:ext cx="64807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Ovaal 21"/>
          <p:cNvSpPr/>
          <p:nvPr/>
        </p:nvSpPr>
        <p:spPr>
          <a:xfrm>
            <a:off x="539552" y="4653136"/>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7" name="Rechte verbindingslijn met pijl 26"/>
          <p:cNvCxnSpPr/>
          <p:nvPr/>
        </p:nvCxnSpPr>
        <p:spPr>
          <a:xfrm>
            <a:off x="2411760" y="4725144"/>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Bewaren</a:t>
            </a:r>
            <a:endParaRPr lang="nl-NL" sz="2800" dirty="0" smtClean="0"/>
          </a:p>
        </p:txBody>
      </p:sp>
      <p:sp>
        <p:nvSpPr>
          <p:cNvPr id="19462" name="Rectangle 3"/>
          <p:cNvSpPr>
            <a:spLocks noGrp="1" noChangeArrowheads="1"/>
          </p:cNvSpPr>
          <p:nvPr>
            <p:ph sz="quarter" idx="10"/>
          </p:nvPr>
        </p:nvSpPr>
        <p:spPr>
          <a:xfrm>
            <a:off x="457200" y="1052736"/>
            <a:ext cx="7620000" cy="4876800"/>
          </a:xfrm>
        </p:spPr>
        <p:txBody>
          <a:bodyPr>
            <a:normAutofit fontScale="92500"/>
          </a:bodyPr>
          <a:lstStyle/>
          <a:p>
            <a:pPr>
              <a:buClrTx/>
            </a:pPr>
            <a:r>
              <a:rPr lang="nl-BE" sz="2800" dirty="0" smtClean="0"/>
              <a:t>Bewaren van bloed:</a:t>
            </a:r>
          </a:p>
          <a:p>
            <a:pPr lvl="1">
              <a:spcAft>
                <a:spcPts val="600"/>
              </a:spcAft>
            </a:pPr>
            <a:r>
              <a:rPr lang="nl-BE" sz="2800" dirty="0" smtClean="0"/>
              <a:t>De maximale bewaartijd van bloed is 42 dagen op 4°C</a:t>
            </a:r>
          </a:p>
          <a:p>
            <a:pPr lvl="1">
              <a:spcAft>
                <a:spcPts val="600"/>
              </a:spcAft>
            </a:pPr>
            <a:endParaRPr lang="nl-BE" sz="2800" dirty="0" smtClean="0"/>
          </a:p>
          <a:p>
            <a:pPr lvl="1">
              <a:spcAft>
                <a:spcPts val="600"/>
              </a:spcAft>
            </a:pPr>
            <a:endParaRPr lang="nl-BE" sz="2800" dirty="0"/>
          </a:p>
          <a:p>
            <a:pPr lvl="1">
              <a:spcAft>
                <a:spcPts val="600"/>
              </a:spcAft>
            </a:pPr>
            <a:r>
              <a:rPr lang="nl-BE" sz="2800" dirty="0" smtClean="0"/>
              <a:t>Bloed mag niet bewaard worden in een koelkast op de afdeling!</a:t>
            </a:r>
            <a:endParaRPr lang="nl-NL" sz="2800" dirty="0" smtClean="0"/>
          </a:p>
          <a:p>
            <a:pPr lvl="1">
              <a:spcAft>
                <a:spcPts val="600"/>
              </a:spcAft>
            </a:pPr>
            <a:r>
              <a:rPr lang="nl-BE" sz="2800" dirty="0" smtClean="0"/>
              <a:t>Bloed pas uit de bloedkoelkast nemen of afhalen op de bloedbank als men zeker is dat het toegediend wordt!</a:t>
            </a:r>
            <a:br>
              <a:rPr lang="nl-BE" sz="2800" dirty="0" smtClean="0"/>
            </a:br>
            <a:r>
              <a:rPr lang="nl-BE" sz="2800" dirty="0" smtClean="0"/>
              <a:t/>
            </a:r>
            <a:br>
              <a:rPr lang="nl-BE" sz="2800" dirty="0" smtClean="0"/>
            </a:br>
            <a:r>
              <a:rPr lang="nl-BE" sz="2800" dirty="0" smtClean="0"/>
              <a:t/>
            </a:r>
            <a:br>
              <a:rPr lang="nl-BE" sz="2800" dirty="0" smtClean="0"/>
            </a:br>
            <a:r>
              <a:rPr lang="nl-BE" sz="2800" dirty="0" smtClean="0"/>
              <a:t>→ één per één afhalen!</a:t>
            </a: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993AF9D4-E4E1-4A85-B8C2-0E57ACC3AB70}" type="slidenum">
              <a:rPr lang="nl-NL"/>
              <a:pPr>
                <a:defRPr/>
              </a:pPr>
              <a:t>22</a:t>
            </a:fld>
            <a:endParaRPr lang="nl-NL"/>
          </a:p>
        </p:txBody>
      </p:sp>
      <p:sp>
        <p:nvSpPr>
          <p:cNvPr id="2" name="Pijl-omlaag 1"/>
          <p:cNvSpPr/>
          <p:nvPr/>
        </p:nvSpPr>
        <p:spPr>
          <a:xfrm>
            <a:off x="3635896" y="2348880"/>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omlaag 6"/>
          <p:cNvSpPr/>
          <p:nvPr/>
        </p:nvSpPr>
        <p:spPr>
          <a:xfrm>
            <a:off x="3635896" y="4941168"/>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Bewaren</a:t>
            </a:r>
            <a:endParaRPr lang="nl-NL" sz="2800" dirty="0" smtClean="0"/>
          </a:p>
        </p:txBody>
      </p:sp>
      <p:sp>
        <p:nvSpPr>
          <p:cNvPr id="20486" name="Rectangle 3"/>
          <p:cNvSpPr>
            <a:spLocks noGrp="1" noChangeArrowheads="1"/>
          </p:cNvSpPr>
          <p:nvPr>
            <p:ph sz="quarter" idx="10"/>
          </p:nvPr>
        </p:nvSpPr>
        <p:spPr>
          <a:xfrm>
            <a:off x="251520" y="2155304"/>
            <a:ext cx="8640960" cy="3793976"/>
          </a:xfrm>
        </p:spPr>
        <p:txBody>
          <a:bodyPr>
            <a:normAutofit/>
          </a:bodyPr>
          <a:lstStyle/>
          <a:p>
            <a:pPr>
              <a:lnSpc>
                <a:spcPct val="90000"/>
              </a:lnSpc>
              <a:buClrTx/>
            </a:pPr>
            <a:r>
              <a:rPr lang="nl-BE" sz="3200" dirty="0" smtClean="0"/>
              <a:t>Opgewarmd bloed:</a:t>
            </a:r>
            <a:endParaRPr lang="nl-BE" sz="3200" dirty="0"/>
          </a:p>
          <a:p>
            <a:pPr lvl="1">
              <a:lnSpc>
                <a:spcPct val="90000"/>
              </a:lnSpc>
            </a:pPr>
            <a:r>
              <a:rPr lang="nl-BE" sz="3200" dirty="0" smtClean="0"/>
              <a:t>bloed op </a:t>
            </a:r>
            <a:r>
              <a:rPr lang="nl-BE" sz="3200" dirty="0"/>
              <a:t>kamertemperatuur (</a:t>
            </a:r>
            <a:r>
              <a:rPr lang="nl-BE" sz="3200" dirty="0">
                <a:sym typeface="Symbol" pitchFamily="18" charset="2"/>
              </a:rPr>
              <a:t></a:t>
            </a:r>
            <a:r>
              <a:rPr lang="nl-BE" sz="3200" dirty="0"/>
              <a:t> 30 min. uit koelkast) = opgewarmd!!</a:t>
            </a:r>
          </a:p>
          <a:p>
            <a:pPr lvl="1">
              <a:lnSpc>
                <a:spcPct val="90000"/>
              </a:lnSpc>
            </a:pPr>
            <a:r>
              <a:rPr lang="nl-BE" sz="3200" dirty="0" smtClean="0"/>
              <a:t>wordt NIET teruggenomen </a:t>
            </a:r>
            <a:r>
              <a:rPr lang="nl-BE" sz="3200" dirty="0"/>
              <a:t>door de bloedbank </a:t>
            </a:r>
            <a:r>
              <a:rPr lang="nl-BE" sz="3200" i="1" dirty="0"/>
              <a:t>(</a:t>
            </a:r>
            <a:r>
              <a:rPr lang="nl-BE" sz="3200" i="1" dirty="0" smtClean="0"/>
              <a:t>voor hergebruik)</a:t>
            </a:r>
          </a:p>
          <a:p>
            <a:pPr lvl="1">
              <a:lnSpc>
                <a:spcPct val="90000"/>
              </a:lnSpc>
            </a:pPr>
            <a:r>
              <a:rPr lang="nl-BE" sz="3200" dirty="0" smtClean="0"/>
              <a:t>wél terugbezorgen aan de bloedbank voor vernietiging </a:t>
            </a:r>
            <a:r>
              <a:rPr lang="nl-BE" sz="3200" i="1" dirty="0" smtClean="0"/>
              <a:t>(omwille van traceerbaarheid)</a:t>
            </a:r>
            <a:r>
              <a:rPr lang="nl-BE" sz="3200" dirty="0" smtClean="0"/>
              <a:t>!!</a:t>
            </a:r>
          </a:p>
          <a:p>
            <a:pPr marL="922338" lvl="2" indent="-7938">
              <a:lnSpc>
                <a:spcPct val="90000"/>
              </a:lnSpc>
              <a:buFontTx/>
              <a:buNone/>
            </a:pPr>
            <a:endParaRPr lang="nl-BE" sz="2400" dirty="0" smtClean="0">
              <a:solidFill>
                <a:srgbClr val="D20035"/>
              </a:solidFill>
            </a:endParaRP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6C1084D1-A668-4D22-AD9D-FB3CCA4294E1}" type="slidenum">
              <a:rPr lang="nl-NL"/>
              <a:pPr>
                <a:defRPr/>
              </a:pPr>
              <a:t>23</a:t>
            </a:fld>
            <a:endParaRPr lang="nl-NL"/>
          </a:p>
        </p:txBody>
      </p:sp>
      <p:sp>
        <p:nvSpPr>
          <p:cNvPr id="2" name="Tekstvak 1"/>
          <p:cNvSpPr txBox="1"/>
          <p:nvPr/>
        </p:nvSpPr>
        <p:spPr>
          <a:xfrm>
            <a:off x="323528" y="980728"/>
            <a:ext cx="7128643" cy="830997"/>
          </a:xfrm>
          <a:prstGeom prst="rect">
            <a:avLst/>
          </a:prstGeom>
          <a:noFill/>
          <a:ln w="25400">
            <a:solidFill>
              <a:srgbClr val="D20035"/>
            </a:solidFill>
          </a:ln>
        </p:spPr>
        <p:txBody>
          <a:bodyPr wrap="square" rtlCol="0">
            <a:spAutoFit/>
          </a:bodyPr>
          <a:lstStyle/>
          <a:p>
            <a:pPr marL="0" lvl="1"/>
            <a:r>
              <a:rPr lang="nl-BE" sz="2400" dirty="0" smtClean="0">
                <a:solidFill>
                  <a:srgbClr val="D20035"/>
                </a:solidFill>
              </a:rPr>
              <a:t>op </a:t>
            </a:r>
            <a:r>
              <a:rPr lang="nl-BE" sz="2400" dirty="0">
                <a:solidFill>
                  <a:srgbClr val="D20035"/>
                </a:solidFill>
              </a:rPr>
              <a:t>kamertemperatuur stijgt de temp. van het bloed met 2 °C per 15 min</a:t>
            </a:r>
            <a:r>
              <a:rPr lang="nl-BE" sz="2400" dirty="0" smtClean="0">
                <a:solidFill>
                  <a:srgbClr val="D20035"/>
                </a:solidFill>
              </a:rPr>
              <a:t>.!!</a:t>
            </a:r>
            <a:endParaRPr lang="nl-BE"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397" y="906194"/>
            <a:ext cx="1431603" cy="1431603"/>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 </a:t>
            </a:r>
            <a:r>
              <a:rPr lang="nl-BE" sz="2200" dirty="0" smtClean="0"/>
              <a:t>– controles bij de patiënt</a:t>
            </a:r>
            <a:endParaRPr lang="nl-NL" sz="2200" dirty="0" smtClean="0"/>
          </a:p>
        </p:txBody>
      </p:sp>
      <p:sp>
        <p:nvSpPr>
          <p:cNvPr id="21510" name="Rectangle 3"/>
          <p:cNvSpPr>
            <a:spLocks noGrp="1" noChangeArrowheads="1"/>
          </p:cNvSpPr>
          <p:nvPr>
            <p:ph sz="quarter" idx="10"/>
          </p:nvPr>
        </p:nvSpPr>
        <p:spPr>
          <a:xfrm>
            <a:off x="457200" y="1219200"/>
            <a:ext cx="6779096" cy="3001888"/>
          </a:xfrm>
        </p:spPr>
        <p:txBody>
          <a:bodyPr>
            <a:normAutofit lnSpcReduction="10000"/>
          </a:bodyPr>
          <a:lstStyle/>
          <a:p>
            <a:pPr>
              <a:lnSpc>
                <a:spcPct val="90000"/>
              </a:lnSpc>
              <a:buClrTx/>
            </a:pPr>
            <a:r>
              <a:rPr lang="nl-BE" sz="3200" dirty="0" smtClean="0"/>
              <a:t>Controles bij de patiënt:</a:t>
            </a:r>
          </a:p>
          <a:p>
            <a:pPr lvl="2">
              <a:lnSpc>
                <a:spcPct val="90000"/>
              </a:lnSpc>
              <a:buClrTx/>
            </a:pPr>
            <a:r>
              <a:rPr lang="nl-BE" sz="2400" dirty="0" smtClean="0"/>
              <a:t>identificatiearmband</a:t>
            </a:r>
          </a:p>
          <a:p>
            <a:pPr lvl="2">
              <a:lnSpc>
                <a:spcPct val="90000"/>
              </a:lnSpc>
              <a:buClrTx/>
            </a:pPr>
            <a:r>
              <a:rPr lang="nl-BE" sz="2400" i="1" dirty="0" smtClean="0">
                <a:solidFill>
                  <a:schemeClr val="tx1">
                    <a:lumMod val="40000"/>
                    <a:lumOff val="60000"/>
                  </a:schemeClr>
                </a:solidFill>
              </a:rPr>
              <a:t>vraag naam + voornaam + °datum</a:t>
            </a:r>
          </a:p>
          <a:p>
            <a:pPr lvl="2">
              <a:lnSpc>
                <a:spcPct val="90000"/>
              </a:lnSpc>
              <a:buClrTx/>
            </a:pPr>
            <a:r>
              <a:rPr lang="nl-BE" sz="2400" dirty="0" smtClean="0">
                <a:solidFill>
                  <a:schemeClr val="tx1">
                    <a:lumMod val="40000"/>
                    <a:lumOff val="60000"/>
                  </a:schemeClr>
                </a:solidFill>
              </a:rPr>
              <a:t>vervaldatum pretransfusietesten</a:t>
            </a:r>
          </a:p>
          <a:p>
            <a:pPr lvl="2">
              <a:lnSpc>
                <a:spcPct val="90000"/>
              </a:lnSpc>
              <a:buClrTx/>
            </a:pPr>
            <a:r>
              <a:rPr lang="nl-BE" sz="2400" dirty="0" smtClean="0">
                <a:solidFill>
                  <a:schemeClr val="tx1">
                    <a:lumMod val="40000"/>
                    <a:lumOff val="60000"/>
                  </a:schemeClr>
                </a:solidFill>
              </a:rPr>
              <a:t>vervaldatum bloed</a:t>
            </a:r>
          </a:p>
          <a:p>
            <a:pPr lvl="2">
              <a:lnSpc>
                <a:spcPct val="90000"/>
              </a:lnSpc>
              <a:buClrTx/>
            </a:pPr>
            <a:r>
              <a:rPr lang="nl-BE" sz="2400" dirty="0" smtClean="0">
                <a:solidFill>
                  <a:schemeClr val="tx1">
                    <a:lumMod val="40000"/>
                    <a:lumOff val="60000"/>
                  </a:schemeClr>
                </a:solidFill>
              </a:rPr>
              <a:t>bloedgroep (EPD !!)</a:t>
            </a:r>
          </a:p>
          <a:p>
            <a:pPr lvl="2">
              <a:lnSpc>
                <a:spcPct val="90000"/>
              </a:lnSpc>
              <a:buClrTx/>
            </a:pPr>
            <a:r>
              <a:rPr lang="nl-BE" sz="2400" dirty="0" smtClean="0">
                <a:solidFill>
                  <a:schemeClr val="tx1">
                    <a:lumMod val="40000"/>
                    <a:lumOff val="60000"/>
                  </a:schemeClr>
                </a:solidFill>
              </a:rPr>
              <a:t>bijzondere </a:t>
            </a:r>
            <a:r>
              <a:rPr lang="nl-BE" sz="2400" dirty="0" err="1" smtClean="0">
                <a:solidFill>
                  <a:schemeClr val="tx1">
                    <a:lumMod val="40000"/>
                    <a:lumOff val="60000"/>
                  </a:schemeClr>
                </a:solidFill>
              </a:rPr>
              <a:t>toedieningsinstructies</a:t>
            </a:r>
            <a:endParaRPr lang="nl-BE" sz="2400" dirty="0" smtClean="0">
              <a:solidFill>
                <a:schemeClr val="tx1">
                  <a:lumMod val="40000"/>
                  <a:lumOff val="60000"/>
                </a:schemeClr>
              </a:solidFill>
            </a:endParaRPr>
          </a:p>
          <a:p>
            <a:pPr lvl="2">
              <a:lnSpc>
                <a:spcPct val="90000"/>
              </a:lnSpc>
              <a:buClrTx/>
            </a:pPr>
            <a:r>
              <a:rPr lang="nl-BE" sz="2400" dirty="0" smtClean="0">
                <a:solidFill>
                  <a:schemeClr val="tx1">
                    <a:lumMod val="40000"/>
                    <a:lumOff val="60000"/>
                  </a:schemeClr>
                </a:solidFill>
              </a:rPr>
              <a:t>bloedzakje intact? </a:t>
            </a:r>
            <a:r>
              <a:rPr lang="nl-BE" sz="2400" dirty="0" err="1" smtClean="0">
                <a:solidFill>
                  <a:schemeClr val="tx1">
                    <a:lumMod val="40000"/>
                    <a:lumOff val="60000"/>
                  </a:schemeClr>
                </a:solidFill>
              </a:rPr>
              <a:t>hemolyse</a:t>
            </a:r>
            <a:r>
              <a:rPr lang="nl-BE" sz="2400" dirty="0" smtClean="0">
                <a:solidFill>
                  <a:schemeClr val="tx1">
                    <a:lumMod val="40000"/>
                    <a:lumOff val="60000"/>
                  </a:schemeClr>
                </a:solidFill>
              </a:rPr>
              <a:t>? stolsels?</a:t>
            </a:r>
            <a:endParaRPr lang="nl-NL" sz="2400" dirty="0" smtClean="0">
              <a:solidFill>
                <a:schemeClr val="tx1">
                  <a:lumMod val="40000"/>
                  <a:lumOff val="60000"/>
                </a:schemeClr>
              </a:solidFill>
            </a:endParaRP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F0A88A2-CC4B-4CF1-9DC8-DBBD9071AF7C}" type="slidenum">
              <a:rPr lang="nl-NL"/>
              <a:pPr>
                <a:defRPr/>
              </a:pPr>
              <a:t>24</a:t>
            </a:fld>
            <a:endParaRPr lang="nl-NL"/>
          </a:p>
        </p:txBody>
      </p:sp>
      <p:pic>
        <p:nvPicPr>
          <p:cNvPr id="8" name="Picture 3" descr="S:\Stafdienst\Dirk\IDB\_EDM7639.jpg"/>
          <p:cNvPicPr>
            <a:picLocks noChangeAspect="1" noChangeArrowheads="1"/>
          </p:cNvPicPr>
          <p:nvPr/>
        </p:nvPicPr>
        <p:blipFill>
          <a:blip r:embed="rId3" cstate="print"/>
          <a:srcRect/>
          <a:stretch>
            <a:fillRect/>
          </a:stretch>
        </p:blipFill>
        <p:spPr bwMode="auto">
          <a:xfrm>
            <a:off x="7020273" y="908720"/>
            <a:ext cx="2123728" cy="3192038"/>
          </a:xfrm>
          <a:prstGeom prst="rect">
            <a:avLst/>
          </a:prstGeom>
          <a:noFill/>
        </p:spPr>
      </p:pic>
      <p:sp>
        <p:nvSpPr>
          <p:cNvPr id="9" name="PIJL-RECHTS 8"/>
          <p:cNvSpPr/>
          <p:nvPr/>
        </p:nvSpPr>
        <p:spPr>
          <a:xfrm>
            <a:off x="4409729" y="1772816"/>
            <a:ext cx="25202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p:cNvSpPr txBox="1"/>
          <p:nvPr/>
        </p:nvSpPr>
        <p:spPr>
          <a:xfrm>
            <a:off x="473056" y="5050050"/>
            <a:ext cx="8203400" cy="646331"/>
          </a:xfrm>
          <a:prstGeom prst="rect">
            <a:avLst/>
          </a:prstGeom>
          <a:noFill/>
          <a:ln w="19050">
            <a:solidFill>
              <a:srgbClr val="FF0000"/>
            </a:solidFill>
          </a:ln>
        </p:spPr>
        <p:txBody>
          <a:bodyPr wrap="none" rtlCol="0">
            <a:spAutoFit/>
          </a:bodyPr>
          <a:lstStyle/>
          <a:p>
            <a:r>
              <a:rPr lang="nl-BE" dirty="0" smtClean="0">
                <a:solidFill>
                  <a:srgbClr val="FF0000"/>
                </a:solidFill>
              </a:rPr>
              <a:t>CAVE: eventuele voorafgaande controles door een 2</a:t>
            </a:r>
            <a:r>
              <a:rPr lang="nl-BE" baseline="30000" dirty="0" smtClean="0">
                <a:solidFill>
                  <a:srgbClr val="FF0000"/>
                </a:solidFill>
              </a:rPr>
              <a:t>e</a:t>
            </a:r>
            <a:r>
              <a:rPr lang="nl-BE" dirty="0" smtClean="0">
                <a:solidFill>
                  <a:srgbClr val="FF0000"/>
                </a:solidFill>
              </a:rPr>
              <a:t> VK in de verpleegwacht </a:t>
            </a:r>
          </a:p>
          <a:p>
            <a:r>
              <a:rPr lang="nl-BE" dirty="0" smtClean="0">
                <a:solidFill>
                  <a:srgbClr val="FF0000"/>
                </a:solidFill>
              </a:rPr>
              <a:t>vervangt geenszins de controles door de toedienende VK aan bed van de </a:t>
            </a:r>
            <a:r>
              <a:rPr lang="nl-BE" dirty="0" err="1" smtClean="0">
                <a:solidFill>
                  <a:srgbClr val="FF0000"/>
                </a:solidFill>
              </a:rPr>
              <a:t>pt</a:t>
            </a:r>
            <a:r>
              <a:rPr lang="nl-BE" dirty="0" smtClean="0">
                <a:solidFill>
                  <a:srgbClr val="FF0000"/>
                </a:solidFill>
              </a:rPr>
              <a:t>!</a:t>
            </a:r>
            <a:endParaRPr lang="nl-BE" dirty="0">
              <a:solidFill>
                <a:srgbClr val="FF00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p:cNvSpPr txBox="1"/>
          <p:nvPr/>
        </p:nvSpPr>
        <p:spPr>
          <a:xfrm>
            <a:off x="5940152" y="1916832"/>
            <a:ext cx="3024336" cy="646331"/>
          </a:xfrm>
          <a:prstGeom prst="rect">
            <a:avLst/>
          </a:prstGeom>
          <a:noFill/>
        </p:spPr>
        <p:txBody>
          <a:bodyPr wrap="square" rtlCol="0">
            <a:spAutoFit/>
          </a:bodyPr>
          <a:lstStyle/>
          <a:p>
            <a:r>
              <a:rPr lang="nl-BE" dirty="0" smtClean="0"/>
              <a:t>Naam én voornaam patiënt + °datum</a:t>
            </a:r>
            <a:endParaRPr lang="nl-BE" dirty="0"/>
          </a:p>
        </p:txBody>
      </p:sp>
      <p:sp>
        <p:nvSpPr>
          <p:cNvPr id="22"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Toedienen van </a:t>
            </a:r>
            <a:r>
              <a:rPr lang="nl-BE" sz="2800" dirty="0"/>
              <a:t>bloed</a:t>
            </a:r>
            <a:r>
              <a:rPr lang="nl-BE" sz="2200" dirty="0"/>
              <a:t> – controles bij de </a:t>
            </a:r>
            <a:r>
              <a:rPr lang="nl-BE" sz="2200" dirty="0" smtClean="0"/>
              <a:t>patiënt</a:t>
            </a:r>
            <a:endParaRPr lang="nl-NL" sz="2200" dirty="0" smtClean="0"/>
          </a:p>
        </p:txBody>
      </p:sp>
      <p:pic>
        <p:nvPicPr>
          <p:cNvPr id="13" name="Afbeelding 12" descr="ECL na insourcing_identificatie pt.jpg"/>
          <p:cNvPicPr>
            <a:picLocks noChangeAspect="1"/>
          </p:cNvPicPr>
          <p:nvPr/>
        </p:nvPicPr>
        <p:blipFill>
          <a:blip r:embed="rId3" cstate="print"/>
          <a:stretch>
            <a:fillRect/>
          </a:stretch>
        </p:blipFill>
        <p:spPr>
          <a:xfrm>
            <a:off x="467544" y="1412776"/>
            <a:ext cx="3618402" cy="4824536"/>
          </a:xfrm>
          <a:prstGeom prst="rect">
            <a:avLst/>
          </a:prstGeom>
        </p:spPr>
      </p:pic>
      <p:sp>
        <p:nvSpPr>
          <p:cNvPr id="25" name="Ovaal 24"/>
          <p:cNvSpPr/>
          <p:nvPr/>
        </p:nvSpPr>
        <p:spPr>
          <a:xfrm>
            <a:off x="539552" y="1988840"/>
            <a:ext cx="2880320" cy="50405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utoShape 5"/>
          <p:cNvSpPr>
            <a:spLocks noChangeArrowheads="1"/>
          </p:cNvSpPr>
          <p:nvPr/>
        </p:nvSpPr>
        <p:spPr bwMode="auto">
          <a:xfrm>
            <a:off x="3491880" y="2132856"/>
            <a:ext cx="2243222" cy="201289"/>
          </a:xfrm>
          <a:prstGeom prst="rightArrow">
            <a:avLst>
              <a:gd name="adj1" fmla="val 50000"/>
              <a:gd name="adj2" fmla="val 6495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BE"/>
          </a:p>
        </p:txBody>
      </p:sp>
      <p:pic>
        <p:nvPicPr>
          <p:cNvPr id="7" name="Picture 3" descr="S:\Stafdienst\Dirk\IDB\_EDM7639.jpg"/>
          <p:cNvPicPr>
            <a:picLocks noChangeAspect="1" noChangeArrowheads="1"/>
          </p:cNvPicPr>
          <p:nvPr/>
        </p:nvPicPr>
        <p:blipFill>
          <a:blip r:embed="rId4" cstate="print"/>
          <a:srcRect/>
          <a:stretch>
            <a:fillRect/>
          </a:stretch>
        </p:blipFill>
        <p:spPr bwMode="auto">
          <a:xfrm>
            <a:off x="5940152" y="3140968"/>
            <a:ext cx="2123728" cy="3192038"/>
          </a:xfrm>
          <a:prstGeom prst="rect">
            <a:avLst/>
          </a:prstGeom>
          <a:noFill/>
        </p:spPr>
      </p:pic>
      <p:sp>
        <p:nvSpPr>
          <p:cNvPr id="8" name="AutoShape 5"/>
          <p:cNvSpPr>
            <a:spLocks noChangeArrowheads="1"/>
          </p:cNvSpPr>
          <p:nvPr/>
        </p:nvSpPr>
        <p:spPr bwMode="auto">
          <a:xfrm rot="16200000">
            <a:off x="6718370" y="2722790"/>
            <a:ext cx="510560" cy="194787"/>
          </a:xfrm>
          <a:prstGeom prst="rightArrow">
            <a:avLst>
              <a:gd name="adj1" fmla="val 50000"/>
              <a:gd name="adj2" fmla="val 6495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fgeronde rechthoek 18"/>
          <p:cNvSpPr/>
          <p:nvPr/>
        </p:nvSpPr>
        <p:spPr>
          <a:xfrm>
            <a:off x="395536" y="1052736"/>
            <a:ext cx="8064896"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nl-BE" dirty="0" smtClean="0"/>
              <a:t>Vb. Transfusie-incident</a:t>
            </a:r>
            <a:br>
              <a:rPr lang="nl-BE" dirty="0" smtClean="0"/>
            </a:br>
            <a:r>
              <a:rPr lang="nl-BE" sz="1600" dirty="0" smtClean="0"/>
              <a:t>Toediening ECL bestemd voor andere pt</a:t>
            </a:r>
            <a:endParaRPr lang="nl-BE" dirty="0"/>
          </a:p>
        </p:txBody>
      </p:sp>
      <p:pic>
        <p:nvPicPr>
          <p:cNvPr id="4" name="Afbeelding 3" descr="Manneke.jpg"/>
          <p:cNvPicPr>
            <a:picLocks noChangeAspect="1"/>
          </p:cNvPicPr>
          <p:nvPr/>
        </p:nvPicPr>
        <p:blipFill>
          <a:blip r:embed="rId3" cstate="print"/>
          <a:stretch>
            <a:fillRect/>
          </a:stretch>
        </p:blipFill>
        <p:spPr>
          <a:xfrm>
            <a:off x="4932040" y="1367158"/>
            <a:ext cx="1368152" cy="2277866"/>
          </a:xfrm>
          <a:prstGeom prst="rect">
            <a:avLst/>
          </a:prstGeom>
        </p:spPr>
      </p:pic>
      <p:sp>
        <p:nvSpPr>
          <p:cNvPr id="5" name="Tekstvak 4"/>
          <p:cNvSpPr txBox="1"/>
          <p:nvPr/>
        </p:nvSpPr>
        <p:spPr>
          <a:xfrm>
            <a:off x="5208875" y="1871214"/>
            <a:ext cx="792088" cy="400110"/>
          </a:xfrm>
          <a:prstGeom prst="rect">
            <a:avLst/>
          </a:prstGeom>
          <a:noFill/>
        </p:spPr>
        <p:txBody>
          <a:bodyPr wrap="square" rtlCol="0">
            <a:spAutoFit/>
          </a:bodyPr>
          <a:lstStyle/>
          <a:p>
            <a:r>
              <a:rPr lang="nl-BE" sz="2000" dirty="0" smtClean="0">
                <a:solidFill>
                  <a:schemeClr val="bg2"/>
                </a:solidFill>
              </a:rPr>
              <a:t>B</a:t>
            </a:r>
            <a:r>
              <a:rPr lang="nl-BE" sz="2000" baseline="30000" dirty="0" smtClean="0">
                <a:solidFill>
                  <a:schemeClr val="bg2"/>
                </a:solidFill>
              </a:rPr>
              <a:t>NEG</a:t>
            </a:r>
            <a:endParaRPr lang="nl-BE" sz="2000" baseline="30000" dirty="0">
              <a:solidFill>
                <a:schemeClr val="bg2"/>
              </a:solidFill>
            </a:endParaRPr>
          </a:p>
        </p:txBody>
      </p:sp>
      <p:sp>
        <p:nvSpPr>
          <p:cNvPr id="6" name="Tekstvak 5"/>
          <p:cNvSpPr txBox="1"/>
          <p:nvPr/>
        </p:nvSpPr>
        <p:spPr>
          <a:xfrm>
            <a:off x="6288995" y="1412776"/>
            <a:ext cx="595035" cy="369332"/>
          </a:xfrm>
          <a:prstGeom prst="rect">
            <a:avLst/>
          </a:prstGeom>
          <a:noFill/>
        </p:spPr>
        <p:txBody>
          <a:bodyPr wrap="none" rtlCol="0">
            <a:spAutoFit/>
          </a:bodyPr>
          <a:lstStyle/>
          <a:p>
            <a:r>
              <a:rPr lang="nl-BE" dirty="0" smtClean="0">
                <a:solidFill>
                  <a:schemeClr val="bg1"/>
                </a:solidFill>
              </a:rPr>
              <a:t>pt B</a:t>
            </a:r>
          </a:p>
        </p:txBody>
      </p:sp>
      <p:pic>
        <p:nvPicPr>
          <p:cNvPr id="7" name="Afbeelding 6" descr="Manneke.jpg"/>
          <p:cNvPicPr>
            <a:picLocks noChangeAspect="1"/>
          </p:cNvPicPr>
          <p:nvPr/>
        </p:nvPicPr>
        <p:blipFill>
          <a:blip r:embed="rId3" cstate="print"/>
          <a:stretch>
            <a:fillRect/>
          </a:stretch>
        </p:blipFill>
        <p:spPr>
          <a:xfrm>
            <a:off x="1203107" y="1367158"/>
            <a:ext cx="1368152" cy="2277866"/>
          </a:xfrm>
          <a:prstGeom prst="rect">
            <a:avLst/>
          </a:prstGeom>
        </p:spPr>
      </p:pic>
      <p:sp>
        <p:nvSpPr>
          <p:cNvPr id="8" name="Tekstvak 7"/>
          <p:cNvSpPr txBox="1"/>
          <p:nvPr/>
        </p:nvSpPr>
        <p:spPr>
          <a:xfrm>
            <a:off x="1491139" y="1871214"/>
            <a:ext cx="720080" cy="400110"/>
          </a:xfrm>
          <a:prstGeom prst="rect">
            <a:avLst/>
          </a:prstGeom>
          <a:noFill/>
        </p:spPr>
        <p:txBody>
          <a:bodyPr wrap="square" rtlCol="0">
            <a:spAutoFit/>
          </a:bodyPr>
          <a:lstStyle/>
          <a:p>
            <a:r>
              <a:rPr lang="nl-BE" sz="2000" dirty="0" smtClean="0">
                <a:solidFill>
                  <a:schemeClr val="bg2"/>
                </a:solidFill>
              </a:rPr>
              <a:t>A</a:t>
            </a:r>
            <a:r>
              <a:rPr lang="nl-BE" sz="2000" baseline="30000" dirty="0" smtClean="0">
                <a:solidFill>
                  <a:schemeClr val="bg2"/>
                </a:solidFill>
              </a:rPr>
              <a:t>POS</a:t>
            </a:r>
            <a:endParaRPr lang="nl-BE" sz="2000" baseline="30000" dirty="0">
              <a:solidFill>
                <a:schemeClr val="bg2"/>
              </a:solidFill>
            </a:endParaRPr>
          </a:p>
        </p:txBody>
      </p:sp>
      <p:sp>
        <p:nvSpPr>
          <p:cNvPr id="9" name="Tekstvak 8"/>
          <p:cNvSpPr txBox="1"/>
          <p:nvPr/>
        </p:nvSpPr>
        <p:spPr>
          <a:xfrm>
            <a:off x="2555776" y="1412776"/>
            <a:ext cx="582275" cy="369332"/>
          </a:xfrm>
          <a:prstGeom prst="rect">
            <a:avLst/>
          </a:prstGeom>
          <a:noFill/>
        </p:spPr>
        <p:txBody>
          <a:bodyPr wrap="none" rtlCol="0">
            <a:spAutoFit/>
          </a:bodyPr>
          <a:lstStyle/>
          <a:p>
            <a:r>
              <a:rPr lang="nl-BE" dirty="0" smtClean="0">
                <a:solidFill>
                  <a:schemeClr val="bg1"/>
                </a:solidFill>
              </a:rPr>
              <a:t>pt A</a:t>
            </a:r>
          </a:p>
        </p:txBody>
      </p:sp>
      <p:sp>
        <p:nvSpPr>
          <p:cNvPr id="14" name="PIJL-RECHTS 13"/>
          <p:cNvSpPr/>
          <p:nvPr/>
        </p:nvSpPr>
        <p:spPr>
          <a:xfrm rot="5400000">
            <a:off x="1691680" y="4005064"/>
            <a:ext cx="288032" cy="144016"/>
          </a:xfrm>
          <a:prstGeom prst="rightArrow">
            <a:avLst/>
          </a:prstGeom>
          <a:solidFill>
            <a:srgbClr val="FF699B"/>
          </a:solidFill>
          <a:ln>
            <a:solidFill>
              <a:srgbClr val="FF6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ekstvak 19"/>
          <p:cNvSpPr txBox="1"/>
          <p:nvPr/>
        </p:nvSpPr>
        <p:spPr>
          <a:xfrm>
            <a:off x="3563888" y="1052736"/>
            <a:ext cx="885179" cy="461665"/>
          </a:xfrm>
          <a:prstGeom prst="rect">
            <a:avLst/>
          </a:prstGeom>
          <a:noFill/>
        </p:spPr>
        <p:txBody>
          <a:bodyPr wrap="none" rtlCol="0">
            <a:spAutoFit/>
          </a:bodyPr>
          <a:lstStyle/>
          <a:p>
            <a:r>
              <a:rPr lang="nl-BE" sz="2400" dirty="0" smtClean="0">
                <a:solidFill>
                  <a:schemeClr val="bg1"/>
                </a:solidFill>
              </a:rPr>
              <a:t>VE X</a:t>
            </a:r>
            <a:endParaRPr lang="nl-BE" sz="2400" dirty="0">
              <a:solidFill>
                <a:schemeClr val="bg1"/>
              </a:solidFill>
            </a:endParaRPr>
          </a:p>
        </p:txBody>
      </p:sp>
      <p:sp>
        <p:nvSpPr>
          <p:cNvPr id="21" name="Tekstvak 20"/>
          <p:cNvSpPr txBox="1"/>
          <p:nvPr/>
        </p:nvSpPr>
        <p:spPr>
          <a:xfrm>
            <a:off x="1312356" y="4365104"/>
            <a:ext cx="1099404" cy="646331"/>
          </a:xfrm>
          <a:prstGeom prst="rect">
            <a:avLst/>
          </a:prstGeom>
          <a:noFill/>
        </p:spPr>
        <p:txBody>
          <a:bodyPr wrap="none" rtlCol="0">
            <a:spAutoFit/>
          </a:bodyPr>
          <a:lstStyle/>
          <a:p>
            <a:r>
              <a:rPr lang="nl-BE" i="1" dirty="0" smtClean="0">
                <a:solidFill>
                  <a:schemeClr val="accent3">
                    <a:lumMod val="60000"/>
                    <a:lumOff val="40000"/>
                  </a:schemeClr>
                </a:solidFill>
              </a:rPr>
              <a:t>1 E ECL </a:t>
            </a:r>
          </a:p>
          <a:p>
            <a:r>
              <a:rPr lang="nl-BE" i="1" dirty="0" smtClean="0">
                <a:solidFill>
                  <a:schemeClr val="accent3">
                    <a:lumMod val="60000"/>
                    <a:lumOff val="40000"/>
                  </a:schemeClr>
                </a:solidFill>
              </a:rPr>
              <a:t>A</a:t>
            </a:r>
            <a:r>
              <a:rPr lang="nl-BE" i="1" baseline="30000" dirty="0" smtClean="0">
                <a:solidFill>
                  <a:schemeClr val="accent3">
                    <a:lumMod val="60000"/>
                    <a:lumOff val="40000"/>
                  </a:schemeClr>
                </a:solidFill>
              </a:rPr>
              <a:t>pos</a:t>
            </a:r>
            <a:endParaRPr lang="nl-BE" i="1" baseline="30000" dirty="0">
              <a:solidFill>
                <a:schemeClr val="accent3">
                  <a:lumMod val="60000"/>
                  <a:lumOff val="40000"/>
                </a:schemeClr>
              </a:solidFill>
            </a:endParaRPr>
          </a:p>
        </p:txBody>
      </p:sp>
      <p:sp>
        <p:nvSpPr>
          <p:cNvPr id="23" name="Tekstvak 22"/>
          <p:cNvSpPr txBox="1"/>
          <p:nvPr/>
        </p:nvSpPr>
        <p:spPr>
          <a:xfrm>
            <a:off x="2483768" y="4077072"/>
            <a:ext cx="2326342" cy="646331"/>
          </a:xfrm>
          <a:prstGeom prst="rect">
            <a:avLst/>
          </a:prstGeom>
          <a:noFill/>
        </p:spPr>
        <p:txBody>
          <a:bodyPr wrap="none" rtlCol="0">
            <a:spAutoFit/>
          </a:bodyPr>
          <a:lstStyle/>
          <a:p>
            <a:r>
              <a:rPr lang="nl-BE" dirty="0" smtClean="0">
                <a:solidFill>
                  <a:srgbClr val="FF0000"/>
                </a:solidFill>
              </a:rPr>
              <a:t>Toediening B</a:t>
            </a:r>
            <a:r>
              <a:rPr lang="nl-BE" baseline="30000" dirty="0" smtClean="0">
                <a:solidFill>
                  <a:srgbClr val="FF0000"/>
                </a:solidFill>
              </a:rPr>
              <a:t>NEG</a:t>
            </a:r>
            <a:r>
              <a:rPr lang="nl-BE" dirty="0" smtClean="0">
                <a:solidFill>
                  <a:srgbClr val="FF0000"/>
                </a:solidFill>
              </a:rPr>
              <a:t> </a:t>
            </a:r>
          </a:p>
          <a:p>
            <a:r>
              <a:rPr lang="nl-BE" dirty="0" smtClean="0">
                <a:solidFill>
                  <a:srgbClr val="FF0000"/>
                </a:solidFill>
              </a:rPr>
              <a:t>aan pt met blgr A</a:t>
            </a:r>
            <a:r>
              <a:rPr lang="nl-BE" baseline="30000" dirty="0" smtClean="0">
                <a:solidFill>
                  <a:srgbClr val="FF0000"/>
                </a:solidFill>
              </a:rPr>
              <a:t>POS</a:t>
            </a:r>
            <a:endParaRPr lang="nl-BE" baseline="30000" dirty="0">
              <a:solidFill>
                <a:srgbClr val="FF0000"/>
              </a:solidFill>
            </a:endParaRPr>
          </a:p>
        </p:txBody>
      </p:sp>
      <p:sp>
        <p:nvSpPr>
          <p:cNvPr id="25" name="PIJL-RECHTS 24"/>
          <p:cNvSpPr/>
          <p:nvPr/>
        </p:nvSpPr>
        <p:spPr>
          <a:xfrm rot="12982829">
            <a:off x="4712394" y="4582045"/>
            <a:ext cx="543344" cy="166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PIJL-RECHTS 28"/>
          <p:cNvSpPr/>
          <p:nvPr/>
        </p:nvSpPr>
        <p:spPr>
          <a:xfrm rot="12982829">
            <a:off x="2408138" y="3789956"/>
            <a:ext cx="543344" cy="166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Tekstvak 29"/>
          <p:cNvSpPr txBox="1"/>
          <p:nvPr/>
        </p:nvSpPr>
        <p:spPr>
          <a:xfrm>
            <a:off x="539552" y="5211197"/>
            <a:ext cx="8136904" cy="954107"/>
          </a:xfrm>
          <a:prstGeom prst="rect">
            <a:avLst/>
          </a:prstGeom>
          <a:noFill/>
        </p:spPr>
        <p:txBody>
          <a:bodyPr wrap="square" rtlCol="0">
            <a:spAutoFit/>
          </a:bodyPr>
          <a:lstStyle/>
          <a:p>
            <a:r>
              <a:rPr lang="nl-BE" sz="1400" dirty="0" smtClean="0"/>
              <a:t>Opmerkingen:</a:t>
            </a:r>
          </a:p>
          <a:p>
            <a:pPr>
              <a:tabLst>
                <a:tab pos="360363" algn="l"/>
              </a:tabLst>
            </a:pPr>
            <a:r>
              <a:rPr lang="nl-BE" sz="1400" i="1" dirty="0" smtClean="0">
                <a:solidFill>
                  <a:srgbClr val="FF0000"/>
                </a:solidFill>
              </a:rPr>
              <a:t>- géén controle blgr in EPD </a:t>
            </a:r>
          </a:p>
          <a:p>
            <a:pPr>
              <a:tabLst>
                <a:tab pos="360363" algn="l"/>
              </a:tabLst>
            </a:pPr>
            <a:r>
              <a:rPr lang="nl-BE" sz="1400" i="1" dirty="0" smtClean="0">
                <a:solidFill>
                  <a:srgbClr val="FF0000"/>
                </a:solidFill>
              </a:rPr>
              <a:t>- controle door VK+ZK van ECL + roos formulier van </a:t>
            </a:r>
            <a:r>
              <a:rPr lang="nl-BE" sz="1400" b="1" i="1" dirty="0" smtClean="0">
                <a:solidFill>
                  <a:srgbClr val="FF0000"/>
                </a:solidFill>
              </a:rPr>
              <a:t>pt B</a:t>
            </a:r>
            <a:r>
              <a:rPr lang="nl-BE" sz="1400" i="1" dirty="0" smtClean="0">
                <a:solidFill>
                  <a:srgbClr val="FF0000"/>
                </a:solidFill>
              </a:rPr>
              <a:t> ! →  verkeerde naam wordt niet opgemerkt</a:t>
            </a:r>
          </a:p>
          <a:p>
            <a:pPr>
              <a:tabLst>
                <a:tab pos="360363" algn="l"/>
              </a:tabLst>
            </a:pPr>
            <a:r>
              <a:rPr lang="nl-BE" sz="1400" i="1" dirty="0" smtClean="0">
                <a:solidFill>
                  <a:srgbClr val="FF0000"/>
                </a:solidFill>
              </a:rPr>
              <a:t>- toediening gebeurde zonder identiteitscontrole ahv IDB	</a:t>
            </a:r>
            <a:endParaRPr lang="nl-BE" sz="1400" dirty="0" smtClean="0"/>
          </a:p>
        </p:txBody>
      </p:sp>
      <p:sp>
        <p:nvSpPr>
          <p:cNvPr id="26" name="PIJL-RECHTS 25"/>
          <p:cNvSpPr/>
          <p:nvPr/>
        </p:nvSpPr>
        <p:spPr>
          <a:xfrm rot="5400000">
            <a:off x="5724128" y="400506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Tekstvak 26"/>
          <p:cNvSpPr txBox="1"/>
          <p:nvPr/>
        </p:nvSpPr>
        <p:spPr>
          <a:xfrm>
            <a:off x="5344804" y="4365104"/>
            <a:ext cx="1099404" cy="646331"/>
          </a:xfrm>
          <a:prstGeom prst="rect">
            <a:avLst/>
          </a:prstGeom>
          <a:noFill/>
        </p:spPr>
        <p:txBody>
          <a:bodyPr wrap="none" rtlCol="0">
            <a:spAutoFit/>
          </a:bodyPr>
          <a:lstStyle/>
          <a:p>
            <a:r>
              <a:rPr lang="nl-BE" dirty="0" smtClean="0"/>
              <a:t>1 E ECL </a:t>
            </a:r>
          </a:p>
          <a:p>
            <a:r>
              <a:rPr lang="nl-BE" dirty="0" smtClean="0"/>
              <a:t>B</a:t>
            </a:r>
            <a:r>
              <a:rPr lang="nl-BE" baseline="30000" dirty="0" smtClean="0"/>
              <a:t>neg</a:t>
            </a:r>
            <a:endParaRPr lang="nl-BE" baseline="30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 </a:t>
            </a:r>
            <a:r>
              <a:rPr lang="nl-BE" sz="2200" dirty="0" smtClean="0"/>
              <a:t>– </a:t>
            </a:r>
            <a:r>
              <a:rPr lang="nl-BE" sz="2200" dirty="0"/>
              <a:t>controles bij de patiënt </a:t>
            </a:r>
            <a:r>
              <a:rPr lang="nl-BE" sz="2200" dirty="0" smtClean="0"/>
              <a:t>(2)</a:t>
            </a:r>
            <a:endParaRPr lang="nl-NL" sz="2200" dirty="0" smtClean="0"/>
          </a:p>
        </p:txBody>
      </p:sp>
      <p:sp>
        <p:nvSpPr>
          <p:cNvPr id="21510" name="Rectangle 3"/>
          <p:cNvSpPr>
            <a:spLocks noGrp="1" noChangeArrowheads="1"/>
          </p:cNvSpPr>
          <p:nvPr>
            <p:ph sz="quarter" idx="10"/>
          </p:nvPr>
        </p:nvSpPr>
        <p:spPr>
          <a:xfrm>
            <a:off x="457200" y="1219200"/>
            <a:ext cx="6779096" cy="3001888"/>
          </a:xfrm>
        </p:spPr>
        <p:txBody>
          <a:bodyPr>
            <a:normAutofit lnSpcReduction="10000"/>
          </a:bodyPr>
          <a:lstStyle/>
          <a:p>
            <a:pPr>
              <a:lnSpc>
                <a:spcPct val="90000"/>
              </a:lnSpc>
              <a:buClrTx/>
            </a:pPr>
            <a:r>
              <a:rPr lang="nl-BE" sz="3200" dirty="0" smtClean="0"/>
              <a:t>Controles bij de patiënt:</a:t>
            </a:r>
          </a:p>
          <a:p>
            <a:pPr lvl="2">
              <a:lnSpc>
                <a:spcPct val="90000"/>
              </a:lnSpc>
              <a:buClrTx/>
            </a:pPr>
            <a:r>
              <a:rPr lang="nl-BE" sz="2400" dirty="0" smtClean="0">
                <a:solidFill>
                  <a:schemeClr val="tx1">
                    <a:lumMod val="40000"/>
                    <a:lumOff val="60000"/>
                  </a:schemeClr>
                </a:solidFill>
              </a:rPr>
              <a:t>identificatieband</a:t>
            </a:r>
          </a:p>
          <a:p>
            <a:pPr lvl="2">
              <a:lnSpc>
                <a:spcPct val="90000"/>
              </a:lnSpc>
              <a:buClrTx/>
            </a:pPr>
            <a:r>
              <a:rPr lang="nl-BE" sz="2400" i="1" dirty="0" smtClean="0">
                <a:solidFill>
                  <a:schemeClr val="tx1">
                    <a:lumMod val="40000"/>
                    <a:lumOff val="60000"/>
                  </a:schemeClr>
                </a:solidFill>
              </a:rPr>
              <a:t>vraag naam + voornaam + °datum</a:t>
            </a:r>
          </a:p>
          <a:p>
            <a:pPr lvl="2">
              <a:lnSpc>
                <a:spcPct val="90000"/>
              </a:lnSpc>
              <a:buClrTx/>
            </a:pPr>
            <a:r>
              <a:rPr lang="nl-BE" sz="2400" dirty="0" smtClean="0"/>
              <a:t>vervaldatum pretransfusietesten</a:t>
            </a:r>
          </a:p>
          <a:p>
            <a:pPr lvl="2">
              <a:lnSpc>
                <a:spcPct val="90000"/>
              </a:lnSpc>
              <a:buClrTx/>
            </a:pPr>
            <a:r>
              <a:rPr lang="nl-BE" sz="2400" dirty="0" smtClean="0">
                <a:solidFill>
                  <a:schemeClr val="tx1">
                    <a:lumMod val="40000"/>
                    <a:lumOff val="60000"/>
                  </a:schemeClr>
                </a:solidFill>
              </a:rPr>
              <a:t>vervaldatum bloed</a:t>
            </a:r>
          </a:p>
          <a:p>
            <a:pPr lvl="2">
              <a:lnSpc>
                <a:spcPct val="90000"/>
              </a:lnSpc>
              <a:buClrTx/>
            </a:pPr>
            <a:r>
              <a:rPr lang="nl-BE" sz="2400" dirty="0" smtClean="0">
                <a:solidFill>
                  <a:schemeClr val="tx1">
                    <a:lumMod val="40000"/>
                    <a:lumOff val="60000"/>
                  </a:schemeClr>
                </a:solidFill>
              </a:rPr>
              <a:t>bloedgroep (EPD !!)</a:t>
            </a:r>
          </a:p>
          <a:p>
            <a:pPr lvl="2">
              <a:lnSpc>
                <a:spcPct val="90000"/>
              </a:lnSpc>
              <a:buClrTx/>
            </a:pPr>
            <a:r>
              <a:rPr lang="nl-BE" sz="2400" dirty="0" smtClean="0">
                <a:solidFill>
                  <a:schemeClr val="tx1">
                    <a:lumMod val="40000"/>
                    <a:lumOff val="60000"/>
                  </a:schemeClr>
                </a:solidFill>
              </a:rPr>
              <a:t>bijzondere </a:t>
            </a:r>
            <a:r>
              <a:rPr lang="nl-BE" sz="2400" dirty="0" err="1" smtClean="0">
                <a:solidFill>
                  <a:schemeClr val="tx1">
                    <a:lumMod val="40000"/>
                    <a:lumOff val="60000"/>
                  </a:schemeClr>
                </a:solidFill>
              </a:rPr>
              <a:t>toedieningsinstructies</a:t>
            </a:r>
            <a:endParaRPr lang="nl-BE" sz="2400" dirty="0" smtClean="0">
              <a:solidFill>
                <a:schemeClr val="tx1">
                  <a:lumMod val="40000"/>
                  <a:lumOff val="60000"/>
                </a:schemeClr>
              </a:solidFill>
            </a:endParaRPr>
          </a:p>
          <a:p>
            <a:pPr lvl="2">
              <a:lnSpc>
                <a:spcPct val="90000"/>
              </a:lnSpc>
              <a:buClrTx/>
            </a:pPr>
            <a:r>
              <a:rPr lang="nl-BE" sz="2400" dirty="0" smtClean="0">
                <a:solidFill>
                  <a:schemeClr val="tx1">
                    <a:lumMod val="40000"/>
                    <a:lumOff val="60000"/>
                  </a:schemeClr>
                </a:solidFill>
              </a:rPr>
              <a:t>bloedzakje intact? </a:t>
            </a:r>
            <a:r>
              <a:rPr lang="nl-BE" sz="2400" dirty="0" err="1" smtClean="0">
                <a:solidFill>
                  <a:schemeClr val="tx1">
                    <a:lumMod val="40000"/>
                    <a:lumOff val="60000"/>
                  </a:schemeClr>
                </a:solidFill>
              </a:rPr>
              <a:t>hemolyse</a:t>
            </a:r>
            <a:r>
              <a:rPr lang="nl-BE" sz="2400" dirty="0" smtClean="0">
                <a:solidFill>
                  <a:schemeClr val="tx1">
                    <a:lumMod val="40000"/>
                    <a:lumOff val="60000"/>
                  </a:schemeClr>
                </a:solidFill>
              </a:rPr>
              <a:t>? stolsels?</a:t>
            </a:r>
            <a:endParaRPr lang="nl-NL" sz="2400" dirty="0" smtClean="0">
              <a:solidFill>
                <a:schemeClr val="tx1">
                  <a:lumMod val="40000"/>
                  <a:lumOff val="60000"/>
                </a:schemeClr>
              </a:solidFill>
            </a:endParaRP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F0A88A2-CC4B-4CF1-9DC8-DBBD9071AF7C}" type="slidenum">
              <a:rPr lang="nl-NL"/>
              <a:pPr>
                <a:defRPr/>
              </a:pPr>
              <a:t>27</a:t>
            </a:fld>
            <a:endParaRPr lang="nl-NL"/>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vak 19"/>
          <p:cNvSpPr txBox="1"/>
          <p:nvPr/>
        </p:nvSpPr>
        <p:spPr>
          <a:xfrm>
            <a:off x="5580112" y="4581128"/>
            <a:ext cx="2797339" cy="369332"/>
          </a:xfrm>
          <a:prstGeom prst="rect">
            <a:avLst/>
          </a:prstGeom>
          <a:noFill/>
        </p:spPr>
        <p:txBody>
          <a:bodyPr wrap="square" rtlCol="0">
            <a:spAutoFit/>
          </a:bodyPr>
          <a:lstStyle/>
          <a:p>
            <a:r>
              <a:rPr lang="nl-BE" dirty="0" smtClean="0"/>
              <a:t>Geldigheid Type&amp;Screen</a:t>
            </a:r>
            <a:endParaRPr lang="nl-BE" dirty="0"/>
          </a:p>
        </p:txBody>
      </p:sp>
      <p:sp>
        <p:nvSpPr>
          <p:cNvPr id="22"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Toedienen van </a:t>
            </a:r>
            <a:r>
              <a:rPr lang="nl-BE" sz="2800" dirty="0"/>
              <a:t>bloed</a:t>
            </a:r>
            <a:r>
              <a:rPr lang="nl-BE" sz="2200" dirty="0"/>
              <a:t> – controles bij de </a:t>
            </a:r>
            <a:r>
              <a:rPr lang="nl-BE" sz="2200" dirty="0" smtClean="0"/>
              <a:t>patiënt</a:t>
            </a:r>
            <a:endParaRPr lang="nl-NL" sz="2200" dirty="0" smtClean="0"/>
          </a:p>
        </p:txBody>
      </p:sp>
      <p:pic>
        <p:nvPicPr>
          <p:cNvPr id="13" name="Afbeelding 12" descr="ECL na insourcing_identificatie pt.jpg"/>
          <p:cNvPicPr>
            <a:picLocks noChangeAspect="1"/>
          </p:cNvPicPr>
          <p:nvPr/>
        </p:nvPicPr>
        <p:blipFill>
          <a:blip r:embed="rId3" cstate="print"/>
          <a:stretch>
            <a:fillRect/>
          </a:stretch>
        </p:blipFill>
        <p:spPr>
          <a:xfrm>
            <a:off x="467544" y="1412776"/>
            <a:ext cx="3618402" cy="4824536"/>
          </a:xfrm>
          <a:prstGeom prst="rect">
            <a:avLst/>
          </a:prstGeom>
        </p:spPr>
      </p:pic>
      <p:sp>
        <p:nvSpPr>
          <p:cNvPr id="26" name="Ovaal 25"/>
          <p:cNvSpPr/>
          <p:nvPr/>
        </p:nvSpPr>
        <p:spPr>
          <a:xfrm>
            <a:off x="683568" y="4437112"/>
            <a:ext cx="1944216" cy="72008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AutoShape 5"/>
          <p:cNvSpPr>
            <a:spLocks noChangeArrowheads="1"/>
          </p:cNvSpPr>
          <p:nvPr/>
        </p:nvSpPr>
        <p:spPr bwMode="auto">
          <a:xfrm>
            <a:off x="3563888" y="4653136"/>
            <a:ext cx="1728192" cy="191997"/>
          </a:xfrm>
          <a:prstGeom prst="rightArrow">
            <a:avLst>
              <a:gd name="adj1" fmla="val 50000"/>
              <a:gd name="adj2" fmla="val 6495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 </a:t>
            </a:r>
            <a:r>
              <a:rPr lang="nl-BE" sz="2200" dirty="0" smtClean="0"/>
              <a:t>– </a:t>
            </a:r>
            <a:r>
              <a:rPr lang="nl-BE" sz="2200" dirty="0"/>
              <a:t>controles bij de patiënt </a:t>
            </a:r>
            <a:r>
              <a:rPr lang="nl-BE" sz="2200" dirty="0" smtClean="0"/>
              <a:t>(5)</a:t>
            </a:r>
            <a:endParaRPr lang="nl-NL" sz="2200" dirty="0" smtClean="0"/>
          </a:p>
        </p:txBody>
      </p:sp>
      <p:sp>
        <p:nvSpPr>
          <p:cNvPr id="21510" name="Rectangle 3"/>
          <p:cNvSpPr>
            <a:spLocks noGrp="1" noChangeArrowheads="1"/>
          </p:cNvSpPr>
          <p:nvPr>
            <p:ph sz="quarter" idx="10"/>
          </p:nvPr>
        </p:nvSpPr>
        <p:spPr>
          <a:xfrm>
            <a:off x="457200" y="1219200"/>
            <a:ext cx="6779096" cy="3001888"/>
          </a:xfrm>
        </p:spPr>
        <p:txBody>
          <a:bodyPr>
            <a:normAutofit lnSpcReduction="10000"/>
          </a:bodyPr>
          <a:lstStyle/>
          <a:p>
            <a:pPr>
              <a:lnSpc>
                <a:spcPct val="90000"/>
              </a:lnSpc>
              <a:buClrTx/>
            </a:pPr>
            <a:r>
              <a:rPr lang="nl-BE" sz="3200" dirty="0" smtClean="0"/>
              <a:t>Controles bij de patiënt:</a:t>
            </a:r>
          </a:p>
          <a:p>
            <a:pPr lvl="2">
              <a:lnSpc>
                <a:spcPct val="90000"/>
              </a:lnSpc>
              <a:buClrTx/>
            </a:pPr>
            <a:r>
              <a:rPr lang="nl-BE" sz="2400" dirty="0" smtClean="0">
                <a:solidFill>
                  <a:schemeClr val="tx1">
                    <a:lumMod val="40000"/>
                    <a:lumOff val="60000"/>
                  </a:schemeClr>
                </a:solidFill>
              </a:rPr>
              <a:t>identificatieband</a:t>
            </a:r>
          </a:p>
          <a:p>
            <a:pPr lvl="2">
              <a:lnSpc>
                <a:spcPct val="90000"/>
              </a:lnSpc>
              <a:buClrTx/>
            </a:pPr>
            <a:r>
              <a:rPr lang="nl-BE" sz="2400" i="1" dirty="0" smtClean="0">
                <a:solidFill>
                  <a:schemeClr val="tx1">
                    <a:lumMod val="40000"/>
                    <a:lumOff val="60000"/>
                  </a:schemeClr>
                </a:solidFill>
              </a:rPr>
              <a:t>vraag naam + voornaam + °datum</a:t>
            </a:r>
          </a:p>
          <a:p>
            <a:pPr lvl="2">
              <a:lnSpc>
                <a:spcPct val="90000"/>
              </a:lnSpc>
              <a:buClrTx/>
            </a:pPr>
            <a:r>
              <a:rPr lang="nl-BE" sz="2400" dirty="0" smtClean="0">
                <a:solidFill>
                  <a:schemeClr val="tx1">
                    <a:lumMod val="40000"/>
                    <a:lumOff val="60000"/>
                  </a:schemeClr>
                </a:solidFill>
              </a:rPr>
              <a:t>vervaldatum pretransfusietesten</a:t>
            </a:r>
          </a:p>
          <a:p>
            <a:pPr lvl="2">
              <a:lnSpc>
                <a:spcPct val="90000"/>
              </a:lnSpc>
              <a:buClrTx/>
            </a:pPr>
            <a:r>
              <a:rPr lang="nl-BE" sz="2400" dirty="0" smtClean="0"/>
              <a:t>vervaldatum bloed</a:t>
            </a:r>
          </a:p>
          <a:p>
            <a:pPr lvl="2">
              <a:lnSpc>
                <a:spcPct val="90000"/>
              </a:lnSpc>
              <a:buClrTx/>
            </a:pPr>
            <a:r>
              <a:rPr lang="nl-BE" sz="2400" dirty="0" smtClean="0">
                <a:solidFill>
                  <a:schemeClr val="tx1">
                    <a:lumMod val="40000"/>
                    <a:lumOff val="60000"/>
                  </a:schemeClr>
                </a:solidFill>
              </a:rPr>
              <a:t>bloedgroep (EPD !!)</a:t>
            </a:r>
          </a:p>
          <a:p>
            <a:pPr lvl="2">
              <a:lnSpc>
                <a:spcPct val="90000"/>
              </a:lnSpc>
              <a:buClrTx/>
            </a:pPr>
            <a:r>
              <a:rPr lang="nl-BE" sz="2400" dirty="0" smtClean="0">
                <a:solidFill>
                  <a:schemeClr val="tx1">
                    <a:lumMod val="40000"/>
                    <a:lumOff val="60000"/>
                  </a:schemeClr>
                </a:solidFill>
              </a:rPr>
              <a:t>bijzondere </a:t>
            </a:r>
            <a:r>
              <a:rPr lang="nl-BE" sz="2400" dirty="0" err="1" smtClean="0">
                <a:solidFill>
                  <a:schemeClr val="tx1">
                    <a:lumMod val="40000"/>
                    <a:lumOff val="60000"/>
                  </a:schemeClr>
                </a:solidFill>
              </a:rPr>
              <a:t>toedieningsinstructies</a:t>
            </a:r>
            <a:endParaRPr lang="nl-BE" sz="2400" dirty="0" smtClean="0">
              <a:solidFill>
                <a:schemeClr val="tx1">
                  <a:lumMod val="40000"/>
                  <a:lumOff val="60000"/>
                </a:schemeClr>
              </a:solidFill>
            </a:endParaRPr>
          </a:p>
          <a:p>
            <a:pPr lvl="2">
              <a:lnSpc>
                <a:spcPct val="90000"/>
              </a:lnSpc>
              <a:buClrTx/>
            </a:pPr>
            <a:r>
              <a:rPr lang="nl-BE" sz="2400" dirty="0" smtClean="0">
                <a:solidFill>
                  <a:schemeClr val="tx1">
                    <a:lumMod val="40000"/>
                    <a:lumOff val="60000"/>
                  </a:schemeClr>
                </a:solidFill>
              </a:rPr>
              <a:t>bloedzakje intact? </a:t>
            </a:r>
            <a:r>
              <a:rPr lang="nl-BE" sz="2400" dirty="0" err="1" smtClean="0">
                <a:solidFill>
                  <a:schemeClr val="tx1">
                    <a:lumMod val="40000"/>
                    <a:lumOff val="60000"/>
                  </a:schemeClr>
                </a:solidFill>
              </a:rPr>
              <a:t>hemolyse</a:t>
            </a:r>
            <a:r>
              <a:rPr lang="nl-BE" sz="2400" dirty="0" smtClean="0">
                <a:solidFill>
                  <a:schemeClr val="tx1">
                    <a:lumMod val="40000"/>
                    <a:lumOff val="60000"/>
                  </a:schemeClr>
                </a:solidFill>
              </a:rPr>
              <a:t>? stolsels?</a:t>
            </a:r>
            <a:endParaRPr lang="nl-NL" sz="2400" dirty="0" smtClean="0">
              <a:solidFill>
                <a:schemeClr val="tx1">
                  <a:lumMod val="40000"/>
                  <a:lumOff val="60000"/>
                </a:schemeClr>
              </a:solidFill>
            </a:endParaRP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F0A88A2-CC4B-4CF1-9DC8-DBBD9071AF7C}" type="slidenum">
              <a:rPr lang="nl-NL"/>
              <a:pPr>
                <a:defRPr/>
              </a:pPr>
              <a:t>29</a:t>
            </a:fld>
            <a:endParaRPr lang="nl-NL"/>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is </a:t>
            </a:r>
            <a:r>
              <a:rPr lang="nl-BE" dirty="0" err="1" smtClean="0"/>
              <a:t>hemovigilantie</a:t>
            </a:r>
            <a:r>
              <a:rPr lang="nl-BE" dirty="0" smtClean="0"/>
              <a:t>?</a:t>
            </a:r>
            <a:endParaRPr lang="nl-BE" dirty="0"/>
          </a:p>
        </p:txBody>
      </p:sp>
      <p:sp>
        <p:nvSpPr>
          <p:cNvPr id="3" name="Tijdelijke aanduiding voor inhoud 2"/>
          <p:cNvSpPr>
            <a:spLocks noGrp="1"/>
          </p:cNvSpPr>
          <p:nvPr>
            <p:ph sz="quarter" idx="10"/>
          </p:nvPr>
        </p:nvSpPr>
        <p:spPr>
          <a:xfrm>
            <a:off x="457200" y="1219200"/>
            <a:ext cx="8075240" cy="4876800"/>
          </a:xfrm>
        </p:spPr>
        <p:txBody>
          <a:bodyPr/>
          <a:lstStyle/>
          <a:p>
            <a:pPr marL="0" indent="0">
              <a:buNone/>
            </a:pPr>
            <a:r>
              <a:rPr lang="nl-BE" dirty="0" err="1"/>
              <a:t>Hemovigilantie</a:t>
            </a:r>
            <a:r>
              <a:rPr lang="nl-BE" dirty="0"/>
              <a:t> </a:t>
            </a:r>
            <a:r>
              <a:rPr lang="nl-BE" dirty="0" smtClean="0"/>
              <a:t>heeft als doel </a:t>
            </a:r>
          </a:p>
          <a:p>
            <a:pPr marL="0" indent="0">
              <a:buNone/>
            </a:pPr>
            <a:endParaRPr lang="nl-BE" dirty="0" smtClean="0"/>
          </a:p>
          <a:p>
            <a:r>
              <a:rPr lang="nl-BE" dirty="0" smtClean="0"/>
              <a:t>opsporen en analyseren </a:t>
            </a:r>
            <a:r>
              <a:rPr lang="nl-BE" dirty="0"/>
              <a:t>van </a:t>
            </a:r>
            <a:r>
              <a:rPr lang="nl-BE" dirty="0">
                <a:solidFill>
                  <a:srgbClr val="FF0000"/>
                </a:solidFill>
              </a:rPr>
              <a:t>ongewenste </a:t>
            </a:r>
            <a:r>
              <a:rPr lang="nl-BE" dirty="0" smtClean="0">
                <a:solidFill>
                  <a:srgbClr val="FF0000"/>
                </a:solidFill>
              </a:rPr>
              <a:t>effecten </a:t>
            </a:r>
            <a:r>
              <a:rPr lang="nl-BE" dirty="0" smtClean="0"/>
              <a:t>van transfusie,</a:t>
            </a:r>
          </a:p>
          <a:p>
            <a:endParaRPr lang="nl-BE" dirty="0" smtClean="0"/>
          </a:p>
          <a:p>
            <a:r>
              <a:rPr lang="nl-BE" dirty="0" smtClean="0">
                <a:solidFill>
                  <a:srgbClr val="FF0000"/>
                </a:solidFill>
              </a:rPr>
              <a:t>voorkomen</a:t>
            </a:r>
            <a:r>
              <a:rPr lang="nl-BE" dirty="0" smtClean="0"/>
              <a:t> </a:t>
            </a:r>
            <a:r>
              <a:rPr lang="nl-BE" dirty="0"/>
              <a:t>dat deze ongewenste effecten e.d. zich herhalen en </a:t>
            </a:r>
            <a:r>
              <a:rPr lang="nl-BE" dirty="0" smtClean="0"/>
              <a:t>zo </a:t>
            </a:r>
            <a:r>
              <a:rPr lang="nl-BE" dirty="0"/>
              <a:t>de transfusieveiligheid te </a:t>
            </a:r>
            <a:r>
              <a:rPr lang="nl-BE" dirty="0">
                <a:solidFill>
                  <a:srgbClr val="FF0000"/>
                </a:solidFill>
              </a:rPr>
              <a:t>verbeteren</a:t>
            </a:r>
            <a:r>
              <a:rPr lang="nl-BE" dirty="0" smtClean="0"/>
              <a:t>.</a:t>
            </a:r>
            <a:r>
              <a:rPr lang="nl-BE" dirty="0"/>
              <a:t> </a:t>
            </a:r>
            <a:endParaRPr lang="nl-BE" dirty="0" smtClean="0"/>
          </a:p>
        </p:txBody>
      </p:sp>
    </p:spTree>
    <p:extLst>
      <p:ext uri="{BB962C8B-B14F-4D97-AF65-F5344CB8AC3E}">
        <p14:creationId xmlns:p14="http://schemas.microsoft.com/office/powerpoint/2010/main" val="1035819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Toedienen van </a:t>
            </a:r>
            <a:r>
              <a:rPr lang="nl-BE" sz="2800" dirty="0"/>
              <a:t>bloed</a:t>
            </a:r>
            <a:r>
              <a:rPr lang="nl-BE" sz="2200" dirty="0"/>
              <a:t> – controles bij de </a:t>
            </a:r>
            <a:r>
              <a:rPr lang="nl-BE" sz="2200" dirty="0" smtClean="0"/>
              <a:t>patiënt</a:t>
            </a:r>
            <a:endParaRPr lang="nl-NL" sz="22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734F23C5-E1AD-45A4-B45D-0D5B93975EF1}" type="slidenum">
              <a:rPr lang="nl-NL"/>
              <a:pPr>
                <a:defRPr/>
              </a:pPr>
              <a:t>30</a:t>
            </a:fld>
            <a:endParaRPr lang="nl-NL"/>
          </a:p>
        </p:txBody>
      </p:sp>
      <p:pic>
        <p:nvPicPr>
          <p:cNvPr id="10" name="Afbeelding 9" descr="ECL na insourcing_identificatie eenheid.jpg"/>
          <p:cNvPicPr>
            <a:picLocks noChangeAspect="1"/>
          </p:cNvPicPr>
          <p:nvPr/>
        </p:nvPicPr>
        <p:blipFill>
          <a:blip r:embed="rId3" cstate="print"/>
          <a:stretch>
            <a:fillRect/>
          </a:stretch>
        </p:blipFill>
        <p:spPr>
          <a:xfrm>
            <a:off x="539552" y="912101"/>
            <a:ext cx="3723878" cy="4965171"/>
          </a:xfrm>
          <a:prstGeom prst="rect">
            <a:avLst/>
          </a:prstGeom>
        </p:spPr>
      </p:pic>
      <p:sp>
        <p:nvSpPr>
          <p:cNvPr id="8" name="Ovaal 7"/>
          <p:cNvSpPr/>
          <p:nvPr/>
        </p:nvSpPr>
        <p:spPr>
          <a:xfrm>
            <a:off x="2699792" y="3140968"/>
            <a:ext cx="1080120" cy="108012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5807109" y="3573016"/>
            <a:ext cx="2221275" cy="369332"/>
          </a:xfrm>
          <a:prstGeom prst="rect">
            <a:avLst/>
          </a:prstGeom>
          <a:noFill/>
        </p:spPr>
        <p:txBody>
          <a:bodyPr wrap="square" rtlCol="0">
            <a:spAutoFit/>
          </a:bodyPr>
          <a:lstStyle/>
          <a:p>
            <a:r>
              <a:rPr lang="nl-BE" dirty="0" smtClean="0"/>
              <a:t>Vervaldatum bloed</a:t>
            </a:r>
            <a:endParaRPr lang="nl-BE" dirty="0"/>
          </a:p>
        </p:txBody>
      </p:sp>
      <p:sp>
        <p:nvSpPr>
          <p:cNvPr id="11" name="AutoShape 5"/>
          <p:cNvSpPr>
            <a:spLocks noChangeArrowheads="1"/>
          </p:cNvSpPr>
          <p:nvPr/>
        </p:nvSpPr>
        <p:spPr bwMode="auto">
          <a:xfrm>
            <a:off x="3995936" y="3645024"/>
            <a:ext cx="1728192" cy="191997"/>
          </a:xfrm>
          <a:prstGeom prst="rightArrow">
            <a:avLst>
              <a:gd name="adj1" fmla="val 50000"/>
              <a:gd name="adj2" fmla="val 6495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BE"/>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 </a:t>
            </a:r>
            <a:r>
              <a:rPr lang="nl-BE" sz="2200" dirty="0" smtClean="0"/>
              <a:t>– </a:t>
            </a:r>
            <a:r>
              <a:rPr lang="nl-BE" sz="2200" dirty="0"/>
              <a:t>controles bij de </a:t>
            </a:r>
            <a:r>
              <a:rPr lang="nl-BE" sz="2200" dirty="0" smtClean="0"/>
              <a:t>patiënt</a:t>
            </a:r>
            <a:endParaRPr lang="nl-NL" sz="2200" dirty="0" smtClean="0"/>
          </a:p>
        </p:txBody>
      </p:sp>
      <p:sp>
        <p:nvSpPr>
          <p:cNvPr id="21510" name="Rectangle 3"/>
          <p:cNvSpPr>
            <a:spLocks noGrp="1" noChangeArrowheads="1"/>
          </p:cNvSpPr>
          <p:nvPr>
            <p:ph sz="quarter" idx="10"/>
          </p:nvPr>
        </p:nvSpPr>
        <p:spPr>
          <a:xfrm>
            <a:off x="457200" y="1219200"/>
            <a:ext cx="6779096" cy="3001888"/>
          </a:xfrm>
        </p:spPr>
        <p:txBody>
          <a:bodyPr>
            <a:normAutofit lnSpcReduction="10000"/>
          </a:bodyPr>
          <a:lstStyle/>
          <a:p>
            <a:pPr>
              <a:lnSpc>
                <a:spcPct val="90000"/>
              </a:lnSpc>
              <a:buClrTx/>
            </a:pPr>
            <a:r>
              <a:rPr lang="nl-BE" sz="3200" dirty="0" smtClean="0"/>
              <a:t>Controles bij de patiënt:</a:t>
            </a:r>
          </a:p>
          <a:p>
            <a:pPr lvl="2">
              <a:lnSpc>
                <a:spcPct val="90000"/>
              </a:lnSpc>
              <a:buClrTx/>
            </a:pPr>
            <a:r>
              <a:rPr lang="nl-BE" sz="2400" dirty="0" smtClean="0">
                <a:solidFill>
                  <a:schemeClr val="tx1">
                    <a:lumMod val="40000"/>
                    <a:lumOff val="60000"/>
                  </a:schemeClr>
                </a:solidFill>
              </a:rPr>
              <a:t>identificatieband</a:t>
            </a:r>
          </a:p>
          <a:p>
            <a:pPr lvl="2">
              <a:lnSpc>
                <a:spcPct val="90000"/>
              </a:lnSpc>
              <a:buClrTx/>
            </a:pPr>
            <a:r>
              <a:rPr lang="nl-BE" sz="2400" i="1" dirty="0" smtClean="0">
                <a:solidFill>
                  <a:schemeClr val="tx1">
                    <a:lumMod val="40000"/>
                    <a:lumOff val="60000"/>
                  </a:schemeClr>
                </a:solidFill>
              </a:rPr>
              <a:t>vraag naam + voornaam + °datum</a:t>
            </a:r>
          </a:p>
          <a:p>
            <a:pPr lvl="2">
              <a:lnSpc>
                <a:spcPct val="90000"/>
              </a:lnSpc>
              <a:buClrTx/>
            </a:pPr>
            <a:r>
              <a:rPr lang="nl-BE" sz="2400" dirty="0" smtClean="0">
                <a:solidFill>
                  <a:schemeClr val="tx1">
                    <a:lumMod val="40000"/>
                    <a:lumOff val="60000"/>
                  </a:schemeClr>
                </a:solidFill>
              </a:rPr>
              <a:t>vervaldatum pretransfusietesten</a:t>
            </a:r>
          </a:p>
          <a:p>
            <a:pPr lvl="2">
              <a:lnSpc>
                <a:spcPct val="90000"/>
              </a:lnSpc>
              <a:buClrTx/>
            </a:pPr>
            <a:r>
              <a:rPr lang="nl-BE" sz="2400" dirty="0" smtClean="0">
                <a:solidFill>
                  <a:schemeClr val="tx1">
                    <a:lumMod val="40000"/>
                    <a:lumOff val="60000"/>
                  </a:schemeClr>
                </a:solidFill>
              </a:rPr>
              <a:t>vervaldatum bloed</a:t>
            </a:r>
          </a:p>
          <a:p>
            <a:pPr lvl="2">
              <a:lnSpc>
                <a:spcPct val="90000"/>
              </a:lnSpc>
              <a:buClrTx/>
            </a:pPr>
            <a:r>
              <a:rPr lang="nl-BE" sz="2400" dirty="0" smtClean="0"/>
              <a:t>bloedgroep (EPD !!)</a:t>
            </a:r>
          </a:p>
          <a:p>
            <a:pPr lvl="2">
              <a:lnSpc>
                <a:spcPct val="90000"/>
              </a:lnSpc>
              <a:buClrTx/>
            </a:pPr>
            <a:r>
              <a:rPr lang="nl-BE" sz="2400" dirty="0" smtClean="0">
                <a:solidFill>
                  <a:schemeClr val="tx1">
                    <a:lumMod val="40000"/>
                    <a:lumOff val="60000"/>
                  </a:schemeClr>
                </a:solidFill>
              </a:rPr>
              <a:t>bijzondere </a:t>
            </a:r>
            <a:r>
              <a:rPr lang="nl-BE" sz="2400" dirty="0" err="1" smtClean="0">
                <a:solidFill>
                  <a:schemeClr val="tx1">
                    <a:lumMod val="40000"/>
                    <a:lumOff val="60000"/>
                  </a:schemeClr>
                </a:solidFill>
              </a:rPr>
              <a:t>toedieningsinstructies</a:t>
            </a:r>
            <a:endParaRPr lang="nl-BE" sz="2400" dirty="0" smtClean="0">
              <a:solidFill>
                <a:schemeClr val="tx1">
                  <a:lumMod val="40000"/>
                  <a:lumOff val="60000"/>
                </a:schemeClr>
              </a:solidFill>
            </a:endParaRPr>
          </a:p>
          <a:p>
            <a:pPr lvl="2">
              <a:lnSpc>
                <a:spcPct val="90000"/>
              </a:lnSpc>
              <a:buClrTx/>
            </a:pPr>
            <a:r>
              <a:rPr lang="nl-BE" sz="2400" dirty="0" smtClean="0">
                <a:solidFill>
                  <a:schemeClr val="tx1">
                    <a:lumMod val="40000"/>
                    <a:lumOff val="60000"/>
                  </a:schemeClr>
                </a:solidFill>
              </a:rPr>
              <a:t>bloedzakje intact? </a:t>
            </a:r>
            <a:r>
              <a:rPr lang="nl-BE" sz="2400" dirty="0" err="1" smtClean="0">
                <a:solidFill>
                  <a:schemeClr val="tx1">
                    <a:lumMod val="40000"/>
                    <a:lumOff val="60000"/>
                  </a:schemeClr>
                </a:solidFill>
              </a:rPr>
              <a:t>hemolyse</a:t>
            </a:r>
            <a:r>
              <a:rPr lang="nl-BE" sz="2400" dirty="0" smtClean="0">
                <a:solidFill>
                  <a:schemeClr val="tx1">
                    <a:lumMod val="40000"/>
                    <a:lumOff val="60000"/>
                  </a:schemeClr>
                </a:solidFill>
              </a:rPr>
              <a:t>? stolsels?</a:t>
            </a:r>
            <a:endParaRPr lang="nl-NL" sz="2400" dirty="0" smtClean="0">
              <a:solidFill>
                <a:schemeClr val="tx1">
                  <a:lumMod val="40000"/>
                  <a:lumOff val="60000"/>
                </a:schemeClr>
              </a:solidFill>
            </a:endParaRP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F0A88A2-CC4B-4CF1-9DC8-DBBD9071AF7C}" type="slidenum">
              <a:rPr lang="nl-NL"/>
              <a:pPr>
                <a:defRPr/>
              </a:pPr>
              <a:t>31</a:t>
            </a:fld>
            <a:endParaRPr lang="nl-NL"/>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 </a:t>
            </a:r>
            <a:r>
              <a:rPr lang="nl-BE" sz="2200" dirty="0" smtClean="0"/>
              <a:t>– </a:t>
            </a:r>
            <a:r>
              <a:rPr lang="nl-BE" sz="2200" dirty="0"/>
              <a:t>controles bij de </a:t>
            </a:r>
            <a:r>
              <a:rPr lang="nl-BE" sz="2200" dirty="0" smtClean="0"/>
              <a:t>patiënt</a:t>
            </a:r>
            <a:endParaRPr lang="nl-NL" sz="2200" dirty="0" smtClean="0"/>
          </a:p>
        </p:txBody>
      </p:sp>
      <p:sp>
        <p:nvSpPr>
          <p:cNvPr id="21510" name="Rectangle 3"/>
          <p:cNvSpPr>
            <a:spLocks noGrp="1" noChangeArrowheads="1"/>
          </p:cNvSpPr>
          <p:nvPr>
            <p:ph sz="quarter" idx="10"/>
          </p:nvPr>
        </p:nvSpPr>
        <p:spPr>
          <a:xfrm>
            <a:off x="457200" y="1219200"/>
            <a:ext cx="6779096" cy="3001888"/>
          </a:xfrm>
        </p:spPr>
        <p:txBody>
          <a:bodyPr>
            <a:normAutofit lnSpcReduction="10000"/>
          </a:bodyPr>
          <a:lstStyle/>
          <a:p>
            <a:pPr>
              <a:lnSpc>
                <a:spcPct val="90000"/>
              </a:lnSpc>
              <a:buClrTx/>
            </a:pPr>
            <a:r>
              <a:rPr lang="nl-BE" sz="3200" dirty="0" smtClean="0"/>
              <a:t>Controles bij de patiënt:</a:t>
            </a:r>
          </a:p>
          <a:p>
            <a:pPr lvl="2">
              <a:lnSpc>
                <a:spcPct val="90000"/>
              </a:lnSpc>
              <a:buClrTx/>
            </a:pPr>
            <a:r>
              <a:rPr lang="nl-BE" sz="2400" dirty="0" smtClean="0">
                <a:solidFill>
                  <a:schemeClr val="tx1">
                    <a:lumMod val="40000"/>
                    <a:lumOff val="60000"/>
                  </a:schemeClr>
                </a:solidFill>
              </a:rPr>
              <a:t>identificatieband</a:t>
            </a:r>
          </a:p>
          <a:p>
            <a:pPr lvl="2">
              <a:lnSpc>
                <a:spcPct val="90000"/>
              </a:lnSpc>
              <a:buClrTx/>
            </a:pPr>
            <a:r>
              <a:rPr lang="nl-BE" sz="2400" i="1" dirty="0" smtClean="0">
                <a:solidFill>
                  <a:schemeClr val="tx1">
                    <a:lumMod val="40000"/>
                    <a:lumOff val="60000"/>
                  </a:schemeClr>
                </a:solidFill>
              </a:rPr>
              <a:t>vraag naam + voornaam + °datum</a:t>
            </a:r>
          </a:p>
          <a:p>
            <a:pPr lvl="2">
              <a:lnSpc>
                <a:spcPct val="90000"/>
              </a:lnSpc>
              <a:buClrTx/>
            </a:pPr>
            <a:r>
              <a:rPr lang="nl-BE" sz="2400" dirty="0" smtClean="0">
                <a:solidFill>
                  <a:schemeClr val="tx1">
                    <a:lumMod val="40000"/>
                    <a:lumOff val="60000"/>
                  </a:schemeClr>
                </a:solidFill>
              </a:rPr>
              <a:t>vervaldatum pretransfusietesten</a:t>
            </a:r>
          </a:p>
          <a:p>
            <a:pPr lvl="2">
              <a:lnSpc>
                <a:spcPct val="90000"/>
              </a:lnSpc>
              <a:buClrTx/>
            </a:pPr>
            <a:r>
              <a:rPr lang="nl-BE" sz="2400" dirty="0" smtClean="0">
                <a:solidFill>
                  <a:schemeClr val="tx1">
                    <a:lumMod val="40000"/>
                    <a:lumOff val="60000"/>
                  </a:schemeClr>
                </a:solidFill>
              </a:rPr>
              <a:t>vervaldatum bloed</a:t>
            </a:r>
          </a:p>
          <a:p>
            <a:pPr lvl="2">
              <a:lnSpc>
                <a:spcPct val="90000"/>
              </a:lnSpc>
              <a:buClrTx/>
            </a:pPr>
            <a:r>
              <a:rPr lang="nl-BE" sz="2400" dirty="0" smtClean="0">
                <a:solidFill>
                  <a:schemeClr val="tx1">
                    <a:lumMod val="40000"/>
                    <a:lumOff val="60000"/>
                  </a:schemeClr>
                </a:solidFill>
              </a:rPr>
              <a:t>bloedgroep (EPD !!)</a:t>
            </a:r>
          </a:p>
          <a:p>
            <a:pPr lvl="2">
              <a:lnSpc>
                <a:spcPct val="90000"/>
              </a:lnSpc>
              <a:buClrTx/>
            </a:pPr>
            <a:r>
              <a:rPr lang="nl-BE" sz="2400" dirty="0" smtClean="0"/>
              <a:t>bijzondere </a:t>
            </a:r>
            <a:r>
              <a:rPr lang="nl-BE" sz="2400" dirty="0" err="1" smtClean="0"/>
              <a:t>toedieningsinstructies</a:t>
            </a:r>
            <a:endParaRPr lang="nl-BE" sz="2400" dirty="0" smtClean="0"/>
          </a:p>
          <a:p>
            <a:pPr lvl="2">
              <a:lnSpc>
                <a:spcPct val="90000"/>
              </a:lnSpc>
              <a:buClrTx/>
            </a:pPr>
            <a:r>
              <a:rPr lang="nl-BE" sz="2400" dirty="0" smtClean="0">
                <a:solidFill>
                  <a:schemeClr val="tx1">
                    <a:lumMod val="40000"/>
                    <a:lumOff val="60000"/>
                  </a:schemeClr>
                </a:solidFill>
              </a:rPr>
              <a:t>bloedzakje intact? </a:t>
            </a:r>
            <a:r>
              <a:rPr lang="nl-BE" sz="2400" dirty="0" err="1" smtClean="0">
                <a:solidFill>
                  <a:schemeClr val="tx1">
                    <a:lumMod val="40000"/>
                    <a:lumOff val="60000"/>
                  </a:schemeClr>
                </a:solidFill>
              </a:rPr>
              <a:t>hemolyse</a:t>
            </a:r>
            <a:r>
              <a:rPr lang="nl-BE" sz="2400" dirty="0" smtClean="0">
                <a:solidFill>
                  <a:schemeClr val="tx1">
                    <a:lumMod val="40000"/>
                    <a:lumOff val="60000"/>
                  </a:schemeClr>
                </a:solidFill>
              </a:rPr>
              <a:t>? stolsels?</a:t>
            </a:r>
            <a:endParaRPr lang="nl-NL" sz="2400" dirty="0" smtClean="0">
              <a:solidFill>
                <a:schemeClr val="tx1">
                  <a:lumMod val="40000"/>
                  <a:lumOff val="60000"/>
                </a:schemeClr>
              </a:solidFill>
            </a:endParaRP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F0A88A2-CC4B-4CF1-9DC8-DBBD9071AF7C}" type="slidenum">
              <a:rPr lang="nl-NL"/>
              <a:pPr>
                <a:defRPr/>
              </a:pPr>
              <a:t>32</a:t>
            </a:fld>
            <a:endParaRPr lang="nl-NL"/>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 </a:t>
            </a:r>
            <a:r>
              <a:rPr lang="nl-BE" sz="2200" dirty="0" smtClean="0"/>
              <a:t>– </a:t>
            </a:r>
            <a:r>
              <a:rPr lang="nl-BE" sz="2200" dirty="0"/>
              <a:t>controles bij de </a:t>
            </a:r>
            <a:r>
              <a:rPr lang="nl-BE" sz="2200" dirty="0" smtClean="0"/>
              <a:t>patiënt</a:t>
            </a:r>
            <a:endParaRPr lang="nl-NL" sz="2200" dirty="0" smtClean="0"/>
          </a:p>
        </p:txBody>
      </p:sp>
      <p:sp>
        <p:nvSpPr>
          <p:cNvPr id="21510" name="Rectangle 3"/>
          <p:cNvSpPr>
            <a:spLocks noGrp="1" noChangeArrowheads="1"/>
          </p:cNvSpPr>
          <p:nvPr>
            <p:ph sz="quarter" idx="10"/>
          </p:nvPr>
        </p:nvSpPr>
        <p:spPr>
          <a:xfrm>
            <a:off x="457200" y="1219200"/>
            <a:ext cx="6779096" cy="3001888"/>
          </a:xfrm>
        </p:spPr>
        <p:txBody>
          <a:bodyPr>
            <a:normAutofit lnSpcReduction="10000"/>
          </a:bodyPr>
          <a:lstStyle/>
          <a:p>
            <a:pPr>
              <a:lnSpc>
                <a:spcPct val="90000"/>
              </a:lnSpc>
              <a:buClrTx/>
            </a:pPr>
            <a:r>
              <a:rPr lang="nl-BE" sz="3200" dirty="0" smtClean="0"/>
              <a:t>Controles bij de patiënt:</a:t>
            </a:r>
          </a:p>
          <a:p>
            <a:pPr lvl="2">
              <a:lnSpc>
                <a:spcPct val="90000"/>
              </a:lnSpc>
              <a:buClrTx/>
            </a:pPr>
            <a:r>
              <a:rPr lang="nl-BE" sz="2400" dirty="0" smtClean="0">
                <a:solidFill>
                  <a:schemeClr val="tx1">
                    <a:lumMod val="40000"/>
                    <a:lumOff val="60000"/>
                  </a:schemeClr>
                </a:solidFill>
              </a:rPr>
              <a:t>identificatieband</a:t>
            </a:r>
          </a:p>
          <a:p>
            <a:pPr lvl="2">
              <a:lnSpc>
                <a:spcPct val="90000"/>
              </a:lnSpc>
              <a:buClrTx/>
            </a:pPr>
            <a:r>
              <a:rPr lang="nl-BE" sz="2400" i="1" dirty="0" smtClean="0">
                <a:solidFill>
                  <a:schemeClr val="tx1">
                    <a:lumMod val="40000"/>
                    <a:lumOff val="60000"/>
                  </a:schemeClr>
                </a:solidFill>
              </a:rPr>
              <a:t>vraag naam + voornaam + °datum</a:t>
            </a:r>
          </a:p>
          <a:p>
            <a:pPr lvl="2">
              <a:lnSpc>
                <a:spcPct val="90000"/>
              </a:lnSpc>
              <a:buClrTx/>
            </a:pPr>
            <a:r>
              <a:rPr lang="nl-BE" sz="2400" dirty="0" smtClean="0">
                <a:solidFill>
                  <a:schemeClr val="tx1">
                    <a:lumMod val="40000"/>
                    <a:lumOff val="60000"/>
                  </a:schemeClr>
                </a:solidFill>
              </a:rPr>
              <a:t>vervaldatum pretransfusietesten</a:t>
            </a:r>
          </a:p>
          <a:p>
            <a:pPr lvl="2">
              <a:lnSpc>
                <a:spcPct val="90000"/>
              </a:lnSpc>
              <a:buClrTx/>
            </a:pPr>
            <a:r>
              <a:rPr lang="nl-BE" sz="2400" dirty="0" smtClean="0">
                <a:solidFill>
                  <a:schemeClr val="tx1">
                    <a:lumMod val="40000"/>
                    <a:lumOff val="60000"/>
                  </a:schemeClr>
                </a:solidFill>
              </a:rPr>
              <a:t>vervaldatum bloed</a:t>
            </a:r>
          </a:p>
          <a:p>
            <a:pPr lvl="2">
              <a:lnSpc>
                <a:spcPct val="90000"/>
              </a:lnSpc>
              <a:buClrTx/>
            </a:pPr>
            <a:r>
              <a:rPr lang="nl-BE" sz="2400" dirty="0" smtClean="0">
                <a:solidFill>
                  <a:schemeClr val="tx1">
                    <a:lumMod val="40000"/>
                    <a:lumOff val="60000"/>
                  </a:schemeClr>
                </a:solidFill>
              </a:rPr>
              <a:t>bloedgroep (EPD !!)</a:t>
            </a:r>
          </a:p>
          <a:p>
            <a:pPr lvl="2">
              <a:lnSpc>
                <a:spcPct val="90000"/>
              </a:lnSpc>
              <a:buClrTx/>
            </a:pPr>
            <a:r>
              <a:rPr lang="nl-BE" sz="2400" dirty="0" smtClean="0">
                <a:solidFill>
                  <a:schemeClr val="tx1">
                    <a:lumMod val="40000"/>
                    <a:lumOff val="60000"/>
                  </a:schemeClr>
                </a:solidFill>
              </a:rPr>
              <a:t>bijzondere </a:t>
            </a:r>
            <a:r>
              <a:rPr lang="nl-BE" sz="2400" dirty="0" err="1" smtClean="0">
                <a:solidFill>
                  <a:schemeClr val="tx1">
                    <a:lumMod val="40000"/>
                    <a:lumOff val="60000"/>
                  </a:schemeClr>
                </a:solidFill>
              </a:rPr>
              <a:t>toedieningsinstructies</a:t>
            </a:r>
            <a:endParaRPr lang="nl-BE" sz="2400" dirty="0" smtClean="0">
              <a:solidFill>
                <a:schemeClr val="tx1">
                  <a:lumMod val="40000"/>
                  <a:lumOff val="60000"/>
                </a:schemeClr>
              </a:solidFill>
            </a:endParaRPr>
          </a:p>
          <a:p>
            <a:pPr lvl="2">
              <a:lnSpc>
                <a:spcPct val="90000"/>
              </a:lnSpc>
              <a:buClrTx/>
            </a:pPr>
            <a:r>
              <a:rPr lang="nl-BE" sz="2400" dirty="0" smtClean="0"/>
              <a:t>bloedzakje intact? </a:t>
            </a:r>
            <a:r>
              <a:rPr lang="nl-BE" sz="2400" dirty="0" err="1" smtClean="0"/>
              <a:t>hemolyse</a:t>
            </a:r>
            <a:r>
              <a:rPr lang="nl-BE" sz="2400" dirty="0" smtClean="0"/>
              <a:t>? stolsels?</a:t>
            </a:r>
            <a:endParaRPr lang="nl-NL" sz="24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F0A88A2-CC4B-4CF1-9DC8-DBBD9071AF7C}" type="slidenum">
              <a:rPr lang="nl-NL"/>
              <a:pPr>
                <a:defRPr/>
              </a:pPr>
              <a:t>33</a:t>
            </a:fld>
            <a:endParaRPr lang="nl-NL"/>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 - werkwijze</a:t>
            </a:r>
            <a:endParaRPr lang="nl-NL" sz="2800" dirty="0" smtClean="0"/>
          </a:p>
        </p:txBody>
      </p:sp>
      <p:sp>
        <p:nvSpPr>
          <p:cNvPr id="31750" name="Rectangle 3"/>
          <p:cNvSpPr>
            <a:spLocks noGrp="1" noChangeArrowheads="1"/>
          </p:cNvSpPr>
          <p:nvPr>
            <p:ph sz="quarter" idx="10"/>
          </p:nvPr>
        </p:nvSpPr>
        <p:spPr/>
        <p:txBody>
          <a:bodyPr>
            <a:noAutofit/>
          </a:bodyPr>
          <a:lstStyle/>
          <a:p>
            <a:pPr>
              <a:lnSpc>
                <a:spcPct val="80000"/>
              </a:lnSpc>
              <a:buClrTx/>
            </a:pPr>
            <a:r>
              <a:rPr lang="nl-BE" sz="2400" dirty="0" smtClean="0"/>
              <a:t>Toediening werkwijze</a:t>
            </a:r>
          </a:p>
          <a:p>
            <a:pPr lvl="1">
              <a:lnSpc>
                <a:spcPct val="80000"/>
              </a:lnSpc>
            </a:pPr>
            <a:r>
              <a:rPr lang="nl-BE" dirty="0" smtClean="0"/>
              <a:t>NIET opwarmen</a:t>
            </a:r>
          </a:p>
          <a:p>
            <a:pPr lvl="1">
              <a:lnSpc>
                <a:spcPct val="80000"/>
              </a:lnSpc>
            </a:pPr>
            <a:r>
              <a:rPr lang="nl-BE" dirty="0" smtClean="0"/>
              <a:t>eens uit de koelkast …</a:t>
            </a:r>
          </a:p>
          <a:p>
            <a:pPr lvl="2">
              <a:lnSpc>
                <a:spcPct val="80000"/>
              </a:lnSpc>
            </a:pPr>
            <a:r>
              <a:rPr lang="nl-BE" sz="1800" dirty="0" smtClean="0"/>
              <a:t>… onmiddellijk toedienen</a:t>
            </a:r>
          </a:p>
          <a:p>
            <a:pPr lvl="2">
              <a:lnSpc>
                <a:spcPct val="80000"/>
              </a:lnSpc>
            </a:pPr>
            <a:r>
              <a:rPr lang="nl-BE" sz="1800" dirty="0" smtClean="0"/>
              <a:t>… binnen de 4 uur toegediend zijn</a:t>
            </a:r>
          </a:p>
          <a:p>
            <a:pPr lvl="1">
              <a:lnSpc>
                <a:spcPct val="80000"/>
              </a:lnSpc>
            </a:pPr>
            <a:r>
              <a:rPr lang="nl-BE" dirty="0" smtClean="0"/>
              <a:t>NIETS toevoegen</a:t>
            </a:r>
          </a:p>
          <a:p>
            <a:pPr lvl="1">
              <a:lnSpc>
                <a:spcPct val="80000"/>
              </a:lnSpc>
            </a:pPr>
            <a:r>
              <a:rPr lang="nl-BE" dirty="0" smtClean="0"/>
              <a:t>parametercontrole (BD, PS, T°) vóór, 15 min. na de start en bij het beëindigen van de transfusie</a:t>
            </a:r>
          </a:p>
          <a:p>
            <a:pPr lvl="1">
              <a:lnSpc>
                <a:spcPct val="80000"/>
              </a:lnSpc>
            </a:pPr>
            <a:r>
              <a:rPr lang="nl-BE" dirty="0" smtClean="0"/>
              <a:t>eerste 10-15 min. </a:t>
            </a:r>
          </a:p>
          <a:p>
            <a:pPr lvl="2">
              <a:lnSpc>
                <a:spcPct val="80000"/>
              </a:lnSpc>
            </a:pPr>
            <a:r>
              <a:rPr lang="nl-BE" sz="1800" dirty="0" smtClean="0"/>
              <a:t>lage infuussnelheid (1 ml/min)</a:t>
            </a:r>
          </a:p>
          <a:p>
            <a:pPr lvl="2">
              <a:lnSpc>
                <a:spcPct val="80000"/>
              </a:lnSpc>
            </a:pPr>
            <a:r>
              <a:rPr lang="nl-BE" sz="1800" dirty="0" smtClean="0"/>
              <a:t>aandachtige observatie op transfusiereacties</a:t>
            </a:r>
          </a:p>
          <a:p>
            <a:pPr lvl="1">
              <a:lnSpc>
                <a:spcPct val="80000"/>
              </a:lnSpc>
            </a:pPr>
            <a:r>
              <a:rPr lang="nl-BE" dirty="0" smtClean="0"/>
              <a:t>over 2 à 3 uur</a:t>
            </a:r>
          </a:p>
          <a:p>
            <a:pPr lvl="1">
              <a:lnSpc>
                <a:spcPct val="80000"/>
              </a:lnSpc>
            </a:pPr>
            <a:r>
              <a:rPr lang="nl-BE" dirty="0" err="1" smtClean="0"/>
              <a:t>bloedtrousse</a:t>
            </a:r>
            <a:r>
              <a:rPr lang="nl-BE" dirty="0" smtClean="0"/>
              <a:t>:</a:t>
            </a:r>
          </a:p>
          <a:p>
            <a:pPr lvl="2">
              <a:lnSpc>
                <a:spcPct val="80000"/>
              </a:lnSpc>
            </a:pPr>
            <a:r>
              <a:rPr lang="nl-BE" sz="1800" dirty="0" smtClean="0"/>
              <a:t>(max. 2 eenheden)</a:t>
            </a:r>
          </a:p>
          <a:p>
            <a:pPr lvl="2">
              <a:lnSpc>
                <a:spcPct val="80000"/>
              </a:lnSpc>
            </a:pPr>
            <a:r>
              <a:rPr lang="nl-BE" sz="1800" dirty="0" smtClean="0"/>
              <a:t>max. 6 uur</a:t>
            </a:r>
            <a:endParaRPr lang="nl-BE" sz="12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0B110063-C724-4278-A1A4-D7B55742A718}" type="slidenum">
              <a:rPr lang="nl-NL"/>
              <a:pPr>
                <a:defRPr/>
              </a:pPr>
              <a:t>34</a:t>
            </a:fld>
            <a:endParaRPr lang="nl-NL"/>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a:t>
            </a:r>
            <a:r>
              <a:rPr lang="nl-BE" sz="2800" dirty="0"/>
              <a:t> </a:t>
            </a:r>
            <a:r>
              <a:rPr lang="nl-BE" sz="2200" dirty="0"/>
              <a:t>– </a:t>
            </a:r>
            <a:r>
              <a:rPr lang="nl-BE" sz="2200" dirty="0" smtClean="0"/>
              <a:t>Administratie</a:t>
            </a:r>
            <a:endParaRPr lang="nl-NL" sz="2200" dirty="0" smtClean="0"/>
          </a:p>
        </p:txBody>
      </p:sp>
      <p:sp>
        <p:nvSpPr>
          <p:cNvPr id="11" name="Rectangle 3"/>
          <p:cNvSpPr>
            <a:spLocks noGrp="1" noChangeArrowheads="1"/>
          </p:cNvSpPr>
          <p:nvPr>
            <p:ph sz="quarter" idx="10"/>
          </p:nvPr>
        </p:nvSpPr>
        <p:spPr>
          <a:xfrm>
            <a:off x="0" y="1700808"/>
            <a:ext cx="4572000" cy="3456384"/>
          </a:xfrm>
        </p:spPr>
        <p:txBody>
          <a:bodyPr>
            <a:normAutofit/>
          </a:bodyPr>
          <a:lstStyle/>
          <a:p>
            <a:pPr marL="450850" lvl="1">
              <a:spcBef>
                <a:spcPts val="2400"/>
              </a:spcBef>
              <a:defRPr/>
            </a:pPr>
            <a:r>
              <a:rPr lang="nl-BE" sz="2800" dirty="0" smtClean="0"/>
              <a:t>Compatibiliteitsrapport</a:t>
            </a:r>
            <a:endParaRPr lang="nl-BE" sz="1400" dirty="0" smtClean="0"/>
          </a:p>
          <a:p>
            <a:pPr marL="808038" lvl="2">
              <a:buClrTx/>
              <a:defRPr/>
            </a:pPr>
            <a:r>
              <a:rPr lang="nl-BE" sz="1800" dirty="0" smtClean="0"/>
              <a:t>één rapport per toegediende eenheid</a:t>
            </a:r>
          </a:p>
          <a:p>
            <a:pPr marL="808038" lvl="2">
              <a:buClrTx/>
              <a:defRPr/>
            </a:pPr>
            <a:r>
              <a:rPr lang="nl-BE" sz="1800" dirty="0" smtClean="0"/>
              <a:t>invullen op het ogenblik van de bloedtoediening</a:t>
            </a:r>
          </a:p>
          <a:p>
            <a:pPr marL="1168400" lvl="3" indent="-336550">
              <a:spcBef>
                <a:spcPts val="0"/>
              </a:spcBef>
              <a:buClrTx/>
              <a:defRPr/>
            </a:pPr>
            <a:r>
              <a:rPr lang="nl-BE" dirty="0" smtClean="0">
                <a:sym typeface="Wingdings 3" pitchFamily="18" charset="2"/>
              </a:rPr>
              <a:t>datum + uur</a:t>
            </a:r>
          </a:p>
          <a:p>
            <a:pPr marL="1168400" lvl="3" indent="-336550">
              <a:spcBef>
                <a:spcPts val="0"/>
              </a:spcBef>
              <a:buClrTx/>
              <a:defRPr/>
            </a:pPr>
            <a:r>
              <a:rPr lang="nl-BE" dirty="0" smtClean="0">
                <a:sym typeface="Wingdings 3" pitchFamily="18" charset="2"/>
              </a:rPr>
              <a:t>naam + dienst toedienende VK</a:t>
            </a:r>
          </a:p>
          <a:p>
            <a:pPr marL="1168400" lvl="3" indent="-336550">
              <a:spcBef>
                <a:spcPts val="0"/>
              </a:spcBef>
              <a:buClrTx/>
              <a:defRPr/>
            </a:pPr>
            <a:r>
              <a:rPr lang="nl-BE" dirty="0" smtClean="0">
                <a:sym typeface="Wingdings 3" pitchFamily="18" charset="2"/>
              </a:rPr>
              <a:t>arts verder laten invullen:</a:t>
            </a:r>
          </a:p>
          <a:p>
            <a:pPr marL="2022475" lvl="5" indent="-336550">
              <a:defRPr/>
            </a:pPr>
            <a:r>
              <a:rPr lang="nl-BE" sz="1200" dirty="0" smtClean="0">
                <a:sym typeface="Wingdings 3" pitchFamily="18" charset="2"/>
              </a:rPr>
              <a:t>transfusiereacties?</a:t>
            </a:r>
          </a:p>
          <a:p>
            <a:pPr marL="2022475" lvl="5" indent="-336550">
              <a:defRPr/>
            </a:pPr>
            <a:r>
              <a:rPr lang="nl-BE" sz="1200" dirty="0" smtClean="0">
                <a:sym typeface="Wingdings 3" pitchFamily="18" charset="2"/>
              </a:rPr>
              <a:t>doeltreffendheid?</a:t>
            </a:r>
          </a:p>
          <a:p>
            <a:pPr marL="2022475" lvl="5" indent="-336550">
              <a:defRPr/>
            </a:pPr>
            <a:r>
              <a:rPr lang="nl-BE" sz="1200" dirty="0" smtClean="0">
                <a:sym typeface="Wingdings 3" pitchFamily="18" charset="2"/>
              </a:rPr>
              <a:t>artsetiket + handtekening</a:t>
            </a:r>
          </a:p>
          <a:p>
            <a:pPr marL="808038" lvl="2">
              <a:buClrTx/>
              <a:defRPr/>
            </a:pPr>
            <a:r>
              <a:rPr lang="nl-BE" sz="1800" dirty="0" smtClean="0"/>
              <a:t>via secretariaat </a:t>
            </a:r>
            <a:r>
              <a:rPr lang="nl-BE" sz="1800" dirty="0" smtClean="0">
                <a:sym typeface="Wingdings 3" pitchFamily="18" charset="2"/>
              </a:rPr>
              <a:t></a:t>
            </a:r>
            <a:r>
              <a:rPr lang="nl-BE" sz="1800" dirty="0" smtClean="0"/>
              <a:t> bloedbank</a:t>
            </a:r>
            <a:endParaRPr lang="nl-BE" sz="1100" dirty="0" smtClean="0"/>
          </a:p>
        </p:txBody>
      </p:sp>
      <p:sp>
        <p:nvSpPr>
          <p:cNvPr id="12" name="Tijdelijke aanduiding voor dianummer 5"/>
          <p:cNvSpPr txBox="1">
            <a:spLocks/>
          </p:cNvSpPr>
          <p:nvPr/>
        </p:nvSpPr>
        <p:spPr>
          <a:xfrm>
            <a:off x="0" y="6534150"/>
            <a:ext cx="1547813" cy="20796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76F556-7239-4152-97E3-1B3EB791B575}" type="slidenum">
              <a:rPr kumimoji="0" lang="nl-NL"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nl-NL" sz="1800" b="0" i="0" u="none" strike="noStrike" kern="1200" cap="none" spc="0" normalizeH="0" baseline="0" noProof="0">
              <a:ln>
                <a:noFill/>
              </a:ln>
              <a:solidFill>
                <a:schemeClr val="tx1"/>
              </a:solidFill>
              <a:effectLst/>
              <a:uLnTx/>
              <a:uFillTx/>
              <a:latin typeface="+mn-lt"/>
              <a:ea typeface="+mn-ea"/>
              <a:cs typeface="+mn-cs"/>
            </a:endParaRPr>
          </a:p>
        </p:txBody>
      </p:sp>
      <p:pic>
        <p:nvPicPr>
          <p:cNvPr id="6" name="Afbeelding 5" descr="Compatibiliteitsrapport.jpg"/>
          <p:cNvPicPr>
            <a:picLocks noChangeAspect="1"/>
          </p:cNvPicPr>
          <p:nvPr/>
        </p:nvPicPr>
        <p:blipFill>
          <a:blip r:embed="rId3" cstate="print"/>
          <a:stretch>
            <a:fillRect/>
          </a:stretch>
        </p:blipFill>
        <p:spPr>
          <a:xfrm>
            <a:off x="4644008" y="858009"/>
            <a:ext cx="4499992" cy="5999990"/>
          </a:xfrm>
          <a:prstGeom prst="rect">
            <a:avLst/>
          </a:prstGeom>
        </p:spPr>
      </p:pic>
      <p:sp>
        <p:nvSpPr>
          <p:cNvPr id="2" name="Tekstvak 1"/>
          <p:cNvSpPr txBox="1"/>
          <p:nvPr/>
        </p:nvSpPr>
        <p:spPr>
          <a:xfrm>
            <a:off x="1375752" y="5582915"/>
            <a:ext cx="3288080" cy="523220"/>
          </a:xfrm>
          <a:prstGeom prst="rect">
            <a:avLst/>
          </a:prstGeom>
          <a:noFill/>
        </p:spPr>
        <p:txBody>
          <a:bodyPr wrap="none" rtlCol="0">
            <a:spAutoFit/>
          </a:bodyPr>
          <a:lstStyle/>
          <a:p>
            <a:r>
              <a:rPr lang="nl-BE" sz="1400" i="1" dirty="0" smtClean="0"/>
              <a:t>KB 16 april 2002</a:t>
            </a:r>
          </a:p>
          <a:p>
            <a:r>
              <a:rPr lang="nl-BE" sz="1400" i="1" dirty="0" smtClean="0"/>
              <a:t>minimumvoorwaarden medisch dossier</a:t>
            </a:r>
            <a:endParaRPr lang="nl-BE" sz="1400" i="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Toedienen van bloed - Administratie</a:t>
            </a:r>
            <a:endParaRPr lang="nl-NL" sz="2800" dirty="0" smtClean="0"/>
          </a:p>
        </p:txBody>
      </p:sp>
      <p:sp>
        <p:nvSpPr>
          <p:cNvPr id="6" name="Tijdelijke aanduiding voor inhoud 5"/>
          <p:cNvSpPr>
            <a:spLocks noGrp="1"/>
          </p:cNvSpPr>
          <p:nvPr>
            <p:ph sz="quarter" idx="10"/>
          </p:nvPr>
        </p:nvSpPr>
        <p:spPr>
          <a:xfrm>
            <a:off x="457200" y="1219200"/>
            <a:ext cx="8291264" cy="4876800"/>
          </a:xfrm>
        </p:spPr>
        <p:txBody>
          <a:bodyPr/>
          <a:lstStyle/>
          <a:p>
            <a:r>
              <a:rPr lang="nl-BE" u="sng" dirty="0" smtClean="0"/>
              <a:t>Documenteren</a:t>
            </a:r>
            <a:r>
              <a:rPr lang="nl-BE" dirty="0" smtClean="0"/>
              <a:t> van de toediening via care </a:t>
            </a:r>
            <a:r>
              <a:rPr lang="nl-BE" dirty="0" err="1" smtClean="0"/>
              <a:t>compass</a:t>
            </a:r>
            <a:r>
              <a:rPr lang="nl-BE" dirty="0" smtClean="0"/>
              <a:t> of via de takenlijst</a:t>
            </a:r>
          </a:p>
          <a:p>
            <a:r>
              <a:rPr lang="nl-BE" dirty="0" smtClean="0"/>
              <a:t>Eenheid ID en bloedproduct type invullen </a:t>
            </a:r>
            <a:r>
              <a:rPr lang="nl-BE" sz="2000" i="1" dirty="0" smtClean="0"/>
              <a:t>(verplichte velden)</a:t>
            </a:r>
          </a:p>
          <a:p>
            <a:r>
              <a:rPr lang="nl-BE" dirty="0" smtClean="0"/>
              <a:t>Toegediend volume:</a:t>
            </a:r>
          </a:p>
          <a:p>
            <a:pPr lvl="1"/>
            <a:r>
              <a:rPr lang="nl-BE" dirty="0" smtClean="0"/>
              <a:t>reële volume staat vermeld op de eenheid </a:t>
            </a:r>
            <a:r>
              <a:rPr lang="nl-BE" dirty="0" smtClean="0">
                <a:sym typeface="Wingdings" panose="05000000000000000000" pitchFamily="2" charset="2"/>
              </a:rPr>
              <a:t> wordt doorgeschreven naar de IN en UIT band</a:t>
            </a:r>
          </a:p>
          <a:p>
            <a:r>
              <a:rPr lang="nl-BE" dirty="0" smtClean="0">
                <a:sym typeface="Wingdings" panose="05000000000000000000" pitchFamily="2" charset="2"/>
              </a:rPr>
              <a:t>Start- en stoptijd transfusie</a:t>
            </a:r>
            <a:endParaRPr lang="nl-BE" dirty="0" smtClean="0"/>
          </a:p>
          <a:p>
            <a:r>
              <a:rPr lang="nl-BE" dirty="0" smtClean="0"/>
              <a:t>Parameters</a:t>
            </a:r>
          </a:p>
          <a:p>
            <a:pPr lvl="1"/>
            <a:r>
              <a:rPr lang="nl-BE" dirty="0" smtClean="0"/>
              <a:t>bloeddruk, T° en pols</a:t>
            </a:r>
          </a:p>
          <a:p>
            <a:pPr lvl="1"/>
            <a:r>
              <a:rPr lang="nl-BE" dirty="0" smtClean="0"/>
              <a:t>vóór, 15 min. na de start, en op het einde van de transfusie</a:t>
            </a:r>
          </a:p>
          <a:p>
            <a:r>
              <a:rPr lang="nl-BE" dirty="0" smtClean="0"/>
              <a:t>Eventuele transfusiereacties</a:t>
            </a:r>
            <a:endParaRPr lang="nl-B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Transfusiereacties</a:t>
            </a:r>
            <a:endParaRPr lang="nl-NL" sz="2800" dirty="0" smtClean="0"/>
          </a:p>
        </p:txBody>
      </p:sp>
      <p:sp>
        <p:nvSpPr>
          <p:cNvPr id="6" name="Tijdelijke aanduiding voor inhoud 5"/>
          <p:cNvSpPr>
            <a:spLocks noGrp="1"/>
          </p:cNvSpPr>
          <p:nvPr>
            <p:ph sz="quarter" idx="10"/>
          </p:nvPr>
        </p:nvSpPr>
        <p:spPr>
          <a:xfrm>
            <a:off x="457200" y="1219200"/>
            <a:ext cx="7620000" cy="2065784"/>
          </a:xfrm>
        </p:spPr>
        <p:txBody>
          <a:bodyPr/>
          <a:lstStyle/>
          <a:p>
            <a:r>
              <a:rPr lang="nl-BE" dirty="0" smtClean="0"/>
              <a:t>Milde transfusiereacties:</a:t>
            </a:r>
          </a:p>
          <a:p>
            <a:pPr lvl="1"/>
            <a:r>
              <a:rPr lang="nl-BE" dirty="0" smtClean="0"/>
              <a:t>onbehagen</a:t>
            </a:r>
          </a:p>
          <a:p>
            <a:pPr lvl="1"/>
            <a:r>
              <a:rPr lang="nl-BE" dirty="0" smtClean="0"/>
              <a:t>rillingen</a:t>
            </a:r>
          </a:p>
          <a:p>
            <a:pPr lvl="1"/>
            <a:r>
              <a:rPr lang="nl-BE" dirty="0" smtClean="0"/>
              <a:t>T°-stijging 1 à 2 °C</a:t>
            </a:r>
          </a:p>
          <a:p>
            <a:pPr lvl="1"/>
            <a:r>
              <a:rPr lang="nl-BE" dirty="0" smtClean="0"/>
              <a:t>jeuk, urticaria, roodheid, huiduitslag</a:t>
            </a:r>
          </a:p>
        </p:txBody>
      </p:sp>
      <p:pic>
        <p:nvPicPr>
          <p:cNvPr id="4" name="Afbeelding 3" descr="to-do.jpg"/>
          <p:cNvPicPr>
            <a:picLocks noChangeAspect="1"/>
          </p:cNvPicPr>
          <p:nvPr/>
        </p:nvPicPr>
        <p:blipFill>
          <a:blip r:embed="rId3" cstate="print"/>
          <a:stretch>
            <a:fillRect/>
          </a:stretch>
        </p:blipFill>
        <p:spPr>
          <a:xfrm>
            <a:off x="755576" y="3573016"/>
            <a:ext cx="1064766" cy="943603"/>
          </a:xfrm>
          <a:prstGeom prst="rect">
            <a:avLst/>
          </a:prstGeom>
        </p:spPr>
      </p:pic>
      <p:sp>
        <p:nvSpPr>
          <p:cNvPr id="7" name="Tijdelijke aanduiding voor inhoud 5"/>
          <p:cNvSpPr txBox="1">
            <a:spLocks/>
          </p:cNvSpPr>
          <p:nvPr/>
        </p:nvSpPr>
        <p:spPr>
          <a:xfrm>
            <a:off x="1835696" y="3861048"/>
            <a:ext cx="6768752" cy="2376264"/>
          </a:xfrm>
          <a:prstGeom prst="rect">
            <a:avLst/>
          </a:prstGeom>
        </p:spPr>
        <p:txBody>
          <a:bodyPr vert="horz" lIns="0" tIns="0" rIns="0" bIns="0" rtlCol="0">
            <a:normAutofit/>
          </a:bodyPr>
          <a:lstStyle/>
          <a:p>
            <a:pPr marL="690563" marR="0" lvl="1" indent="-346075" algn="l" defTabSz="914400" rtl="0" eaLnBrk="1" fontAlgn="auto" latinLnBrk="0" hangingPunct="1">
              <a:lnSpc>
                <a:spcPts val="2500"/>
              </a:lnSpc>
              <a:spcBef>
                <a:spcPct val="20000"/>
              </a:spcBef>
              <a:spcAft>
                <a:spcPts val="0"/>
              </a:spcAft>
              <a:buClr>
                <a:srgbClr val="798FA4"/>
              </a:buClr>
              <a:buSzPct val="100000"/>
              <a:buFont typeface="Arial" pitchFamily="34" charset="0"/>
              <a:buChar char="•"/>
              <a:tabLst/>
              <a:defRPr/>
            </a:pPr>
            <a:r>
              <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transfusie onmiddellijk stopzetten</a:t>
            </a:r>
          </a:p>
          <a:p>
            <a:pPr marL="690563" marR="0" lvl="1" indent="-346075" algn="l" defTabSz="914400" rtl="0" eaLnBrk="1" fontAlgn="auto" latinLnBrk="0" hangingPunct="1">
              <a:lnSpc>
                <a:spcPts val="2500"/>
              </a:lnSpc>
              <a:spcBef>
                <a:spcPct val="20000"/>
              </a:spcBef>
              <a:spcAft>
                <a:spcPts val="0"/>
              </a:spcAft>
              <a:buClr>
                <a:srgbClr val="798FA4"/>
              </a:buClr>
              <a:buSzPct val="100000"/>
              <a:buFont typeface="Arial" pitchFamily="34" charset="0"/>
              <a:buChar char="•"/>
              <a:tabLst/>
              <a:defRPr/>
            </a:pPr>
            <a:r>
              <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controleren of de eenheid voor de pt bestemd is</a:t>
            </a:r>
          </a:p>
          <a:p>
            <a:pPr marL="690563" marR="0" lvl="1" indent="-346075" algn="l" defTabSz="914400" rtl="0" eaLnBrk="1" fontAlgn="auto" latinLnBrk="0" hangingPunct="1">
              <a:lnSpc>
                <a:spcPts val="2500"/>
              </a:lnSpc>
              <a:spcBef>
                <a:spcPct val="20000"/>
              </a:spcBef>
              <a:spcAft>
                <a:spcPts val="0"/>
              </a:spcAft>
              <a:buClr>
                <a:srgbClr val="798FA4"/>
              </a:buClr>
              <a:buSzPct val="100000"/>
              <a:buFont typeface="Arial" pitchFamily="34" charset="0"/>
              <a:buChar char="•"/>
              <a:tabLst/>
              <a:defRPr/>
            </a:pPr>
            <a:r>
              <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arts verwittigen:</a:t>
            </a:r>
          </a:p>
          <a:p>
            <a:pPr marL="1027113" marR="0" lvl="2" indent="-336550" algn="l" defTabSz="914400" rtl="0" eaLnBrk="1" fontAlgn="auto" latinLnBrk="0" hangingPunct="1">
              <a:lnSpc>
                <a:spcPts val="2200"/>
              </a:lnSpc>
              <a:spcBef>
                <a:spcPct val="20000"/>
              </a:spcBef>
              <a:spcAft>
                <a:spcPts val="0"/>
              </a:spcAft>
              <a:buClr>
                <a:srgbClr val="DE9515"/>
              </a:buClr>
              <a:buSzPct val="100000"/>
              <a:buFont typeface="Arial" pitchFamily="34" charset="0"/>
              <a:buChar char="•"/>
              <a:tabLst/>
              <a:defRPr/>
            </a:pPr>
            <a:r>
              <a:rPr kumimoji="0" lang="nl-BE"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medicatie?</a:t>
            </a:r>
          </a:p>
          <a:p>
            <a:pPr marL="1027113" marR="0" lvl="2" indent="-336550" algn="l" defTabSz="914400" rtl="0" eaLnBrk="1" fontAlgn="auto" latinLnBrk="0" hangingPunct="1">
              <a:lnSpc>
                <a:spcPts val="2200"/>
              </a:lnSpc>
              <a:spcBef>
                <a:spcPct val="20000"/>
              </a:spcBef>
              <a:spcAft>
                <a:spcPts val="0"/>
              </a:spcAft>
              <a:buClr>
                <a:srgbClr val="DE9515"/>
              </a:buClr>
              <a:buSzPct val="100000"/>
              <a:buFont typeface="Arial" pitchFamily="34" charset="0"/>
              <a:buChar char="•"/>
              <a:tabLst/>
              <a:defRPr/>
            </a:pPr>
            <a:r>
              <a:rPr kumimoji="0" lang="nl-BE"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transfusie verderzetten?</a:t>
            </a:r>
          </a:p>
          <a:p>
            <a:pPr marL="1027113" marR="0" lvl="2" indent="-336550" algn="l" defTabSz="914400" rtl="0" eaLnBrk="1" fontAlgn="auto" latinLnBrk="0" hangingPunct="1">
              <a:lnSpc>
                <a:spcPts val="2200"/>
              </a:lnSpc>
              <a:spcBef>
                <a:spcPct val="20000"/>
              </a:spcBef>
              <a:spcAft>
                <a:spcPts val="0"/>
              </a:spcAft>
              <a:buClr>
                <a:srgbClr val="DE9515"/>
              </a:buClr>
              <a:buSzPct val="100000"/>
              <a:buFont typeface="Arial" pitchFamily="34" charset="0"/>
              <a:buChar char="•"/>
              <a:tabLst/>
              <a:defRPr/>
            </a:pPr>
            <a:r>
              <a:rPr kumimoji="0" lang="nl-BE"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labo-onderzoeken?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978"/>
            <a:ext cx="8291264" cy="885825"/>
          </a:xfrm>
        </p:spPr>
        <p:txBody>
          <a:bodyPr>
            <a:normAutofit fontScale="90000"/>
          </a:bodyPr>
          <a:lstStyle/>
          <a:p>
            <a:r>
              <a:rPr lang="nl-BE" sz="3600" dirty="0" smtClean="0"/>
              <a:t>Veilige transfusie van bloed(producten)</a:t>
            </a:r>
            <a:br>
              <a:rPr lang="nl-BE" sz="3600" dirty="0" smtClean="0"/>
            </a:br>
            <a:r>
              <a:rPr lang="nl-BE" sz="2800" dirty="0" smtClean="0"/>
              <a:t>Transfusiereacties</a:t>
            </a:r>
            <a:endParaRPr lang="nl-NL" sz="2800" dirty="0" smtClean="0"/>
          </a:p>
        </p:txBody>
      </p:sp>
      <p:sp>
        <p:nvSpPr>
          <p:cNvPr id="6" name="Tijdelijke aanduiding voor inhoud 5"/>
          <p:cNvSpPr>
            <a:spLocks noGrp="1"/>
          </p:cNvSpPr>
          <p:nvPr>
            <p:ph sz="quarter" idx="10"/>
          </p:nvPr>
        </p:nvSpPr>
        <p:spPr>
          <a:xfrm>
            <a:off x="457200" y="980728"/>
            <a:ext cx="7620000" cy="3600400"/>
          </a:xfrm>
        </p:spPr>
        <p:txBody>
          <a:bodyPr>
            <a:normAutofit/>
          </a:bodyPr>
          <a:lstStyle/>
          <a:p>
            <a:r>
              <a:rPr lang="nl-BE" dirty="0" smtClean="0"/>
              <a:t>Ernstige transfusiereacties:</a:t>
            </a:r>
          </a:p>
          <a:p>
            <a:pPr lvl="1"/>
            <a:r>
              <a:rPr lang="nl-BE" dirty="0" smtClean="0"/>
              <a:t>tachycardie, hypertensie, aritmie</a:t>
            </a:r>
          </a:p>
          <a:p>
            <a:pPr lvl="1"/>
            <a:r>
              <a:rPr lang="nl-BE" dirty="0" smtClean="0"/>
              <a:t>T°-stijging ≥ 2 °C of ≥ 39 °C</a:t>
            </a:r>
          </a:p>
          <a:p>
            <a:pPr lvl="1"/>
            <a:r>
              <a:rPr lang="nl-BE" dirty="0" smtClean="0"/>
              <a:t>nausea, braken</a:t>
            </a:r>
          </a:p>
          <a:p>
            <a:pPr lvl="1"/>
            <a:r>
              <a:rPr lang="nl-BE" dirty="0" smtClean="0"/>
              <a:t>lage rugpijn, pijn in borstkas of abdomen</a:t>
            </a:r>
          </a:p>
          <a:p>
            <a:pPr lvl="1"/>
            <a:r>
              <a:rPr lang="nl-BE" dirty="0" smtClean="0"/>
              <a:t>dyspnee</a:t>
            </a:r>
          </a:p>
          <a:p>
            <a:pPr lvl="1"/>
            <a:r>
              <a:rPr lang="nl-BE" dirty="0" smtClean="0"/>
              <a:t>hemoglobinure, oligurie, anurie</a:t>
            </a:r>
          </a:p>
          <a:p>
            <a:pPr lvl="1"/>
            <a:r>
              <a:rPr lang="nl-BE" dirty="0" smtClean="0"/>
              <a:t>hypotensie, shock</a:t>
            </a:r>
          </a:p>
          <a:p>
            <a:pPr lvl="1"/>
            <a:r>
              <a:rPr lang="nl-BE" dirty="0" smtClean="0"/>
              <a:t>diffuse bloeding, enz.</a:t>
            </a:r>
          </a:p>
        </p:txBody>
      </p:sp>
      <p:pic>
        <p:nvPicPr>
          <p:cNvPr id="4" name="Afbeelding 3" descr="to-do.jpg"/>
          <p:cNvPicPr>
            <a:picLocks noChangeAspect="1"/>
          </p:cNvPicPr>
          <p:nvPr/>
        </p:nvPicPr>
        <p:blipFill>
          <a:blip r:embed="rId3" cstate="print"/>
          <a:stretch>
            <a:fillRect/>
          </a:stretch>
        </p:blipFill>
        <p:spPr>
          <a:xfrm>
            <a:off x="755576" y="4501621"/>
            <a:ext cx="1064766" cy="943603"/>
          </a:xfrm>
          <a:prstGeom prst="rect">
            <a:avLst/>
          </a:prstGeom>
        </p:spPr>
      </p:pic>
      <p:sp>
        <p:nvSpPr>
          <p:cNvPr id="7" name="Tijdelijke aanduiding voor inhoud 5"/>
          <p:cNvSpPr txBox="1">
            <a:spLocks/>
          </p:cNvSpPr>
          <p:nvPr/>
        </p:nvSpPr>
        <p:spPr>
          <a:xfrm>
            <a:off x="2267744" y="4725144"/>
            <a:ext cx="6768752" cy="1368152"/>
          </a:xfrm>
          <a:prstGeom prst="rect">
            <a:avLst/>
          </a:prstGeom>
        </p:spPr>
        <p:txBody>
          <a:bodyPr vert="horz" lIns="0" tIns="0" rIns="0" bIns="0" rtlCol="0">
            <a:normAutofit/>
          </a:bodyPr>
          <a:lstStyle/>
          <a:p>
            <a:pPr marL="690563" marR="0" lvl="1" indent="-346075" algn="l" defTabSz="914400" rtl="0" eaLnBrk="1" fontAlgn="auto" latinLnBrk="0" hangingPunct="1">
              <a:lnSpc>
                <a:spcPts val="2500"/>
              </a:lnSpc>
              <a:spcBef>
                <a:spcPct val="20000"/>
              </a:spcBef>
              <a:spcAft>
                <a:spcPts val="0"/>
              </a:spcAft>
              <a:buClr>
                <a:srgbClr val="798FA4"/>
              </a:buClr>
              <a:buSzPct val="100000"/>
              <a:buFont typeface="Arial" pitchFamily="34" charset="0"/>
              <a:buChar char="•"/>
              <a:tabLst/>
              <a:defRPr/>
            </a:pPr>
            <a:r>
              <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transfusie onmiddellijk stopzetten</a:t>
            </a:r>
          </a:p>
          <a:p>
            <a:pPr marL="690563" marR="0" lvl="1" indent="-346075" algn="l" defTabSz="914400" rtl="0" eaLnBrk="1" fontAlgn="auto" latinLnBrk="0" hangingPunct="1">
              <a:lnSpc>
                <a:spcPts val="2500"/>
              </a:lnSpc>
              <a:spcBef>
                <a:spcPct val="20000"/>
              </a:spcBef>
              <a:spcAft>
                <a:spcPts val="0"/>
              </a:spcAft>
              <a:buClr>
                <a:srgbClr val="798FA4"/>
              </a:buClr>
              <a:buSzPct val="100000"/>
              <a:buFont typeface="Arial" pitchFamily="34" charset="0"/>
              <a:buChar char="•"/>
              <a:tabLst/>
              <a:defRPr/>
            </a:pPr>
            <a:r>
              <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controleren of de eenheid voor de pt bestemd is</a:t>
            </a:r>
          </a:p>
          <a:p>
            <a:pPr marL="690563" marR="0" lvl="1" indent="-346075" algn="l" defTabSz="914400" rtl="0" eaLnBrk="1" fontAlgn="auto" latinLnBrk="0" hangingPunct="1">
              <a:lnSpc>
                <a:spcPts val="2500"/>
              </a:lnSpc>
              <a:spcBef>
                <a:spcPct val="20000"/>
              </a:spcBef>
              <a:spcAft>
                <a:spcPts val="0"/>
              </a:spcAft>
              <a:buClr>
                <a:srgbClr val="798FA4"/>
              </a:buClr>
              <a:buSzPct val="100000"/>
              <a:buFont typeface="Arial" pitchFamily="34" charset="0"/>
              <a:buChar char="•"/>
              <a:tabLst/>
              <a:defRPr/>
            </a:pPr>
            <a:r>
              <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bloedstalen + rest ECL</a:t>
            </a:r>
            <a:r>
              <a:rPr kumimoji="0" lang="nl-BE" sz="20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naar labo</a:t>
            </a:r>
            <a:endPar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457200" y="1978"/>
            <a:ext cx="8003232" cy="885825"/>
          </a:xfrm>
        </p:spPr>
        <p:txBody>
          <a:bodyPr>
            <a:normAutofit fontScale="90000"/>
          </a:bodyPr>
          <a:lstStyle/>
          <a:p>
            <a:r>
              <a:rPr lang="nl-BE" sz="3600" dirty="0" smtClean="0"/>
              <a:t>Veilige transfusie van bloed(producten)</a:t>
            </a:r>
            <a:br>
              <a:rPr lang="nl-BE" sz="3600" dirty="0" smtClean="0"/>
            </a:br>
            <a:r>
              <a:rPr lang="nl-BE" sz="2800" dirty="0" smtClean="0"/>
              <a:t>Inleiding</a:t>
            </a:r>
            <a:endParaRPr lang="nl-NL" sz="2800" dirty="0" smtClean="0"/>
          </a:p>
        </p:txBody>
      </p:sp>
      <p:sp>
        <p:nvSpPr>
          <p:cNvPr id="6150" name="Rectangle 3"/>
          <p:cNvSpPr>
            <a:spLocks noGrp="1" noChangeArrowheads="1"/>
          </p:cNvSpPr>
          <p:nvPr>
            <p:ph sz="quarter" idx="10"/>
          </p:nvPr>
        </p:nvSpPr>
        <p:spPr>
          <a:xfrm>
            <a:off x="251520" y="980728"/>
            <a:ext cx="5626968" cy="3528392"/>
          </a:xfrm>
        </p:spPr>
        <p:txBody>
          <a:bodyPr>
            <a:noAutofit/>
          </a:bodyPr>
          <a:lstStyle/>
          <a:p>
            <a:endParaRPr lang="nl-BE" sz="2400" dirty="0" smtClean="0"/>
          </a:p>
          <a:p>
            <a:pPr>
              <a:buClrTx/>
            </a:pPr>
            <a:r>
              <a:rPr lang="nl-BE" sz="2400" dirty="0" smtClean="0"/>
              <a:t>Antigeen – antistofreactie</a:t>
            </a:r>
            <a:br>
              <a:rPr lang="nl-BE" sz="2400" dirty="0" smtClean="0"/>
            </a:br>
            <a:endParaRPr lang="nl-BE" sz="2400" dirty="0" smtClean="0"/>
          </a:p>
          <a:p>
            <a:pPr lvl="1">
              <a:buFont typeface="Arial" pitchFamily="34" charset="0"/>
              <a:buChar char="−"/>
            </a:pPr>
            <a:r>
              <a:rPr lang="en-GB" sz="2400" dirty="0" smtClean="0"/>
              <a:t>O-RBC:	anti A </a:t>
            </a:r>
            <a:r>
              <a:rPr lang="en-GB" sz="2400" dirty="0" err="1" smtClean="0"/>
              <a:t>antistoffen</a:t>
            </a:r>
            <a:endParaRPr lang="en-GB" sz="2400" dirty="0" smtClean="0"/>
          </a:p>
          <a:p>
            <a:pPr lvl="1">
              <a:buNone/>
            </a:pPr>
            <a:r>
              <a:rPr lang="en-GB" sz="2400" dirty="0" smtClean="0"/>
              <a:t>		</a:t>
            </a:r>
            <a:r>
              <a:rPr lang="en-GB" sz="2400" smtClean="0"/>
              <a:t>	anti </a:t>
            </a:r>
            <a:r>
              <a:rPr lang="en-GB" sz="2400" dirty="0" smtClean="0"/>
              <a:t>B </a:t>
            </a:r>
            <a:r>
              <a:rPr lang="en-GB" sz="2400" dirty="0" err="1" smtClean="0"/>
              <a:t>antistoffen</a:t>
            </a:r>
            <a:endParaRPr lang="en-GB" sz="2400" dirty="0" smtClean="0"/>
          </a:p>
          <a:p>
            <a:pPr lvl="1">
              <a:buFont typeface="Arial" pitchFamily="34" charset="0"/>
              <a:buChar char="−"/>
            </a:pPr>
            <a:r>
              <a:rPr lang="en-GB" sz="2400" dirty="0" smtClean="0"/>
              <a:t>A-RBC:	anti B </a:t>
            </a:r>
            <a:r>
              <a:rPr lang="en-GB" sz="2400" dirty="0" err="1" smtClean="0"/>
              <a:t>antistoffen</a:t>
            </a:r>
            <a:endParaRPr lang="en-GB" sz="2400" dirty="0" smtClean="0"/>
          </a:p>
          <a:p>
            <a:pPr lvl="1">
              <a:buFont typeface="Arial" pitchFamily="34" charset="0"/>
              <a:buChar char="−"/>
            </a:pPr>
            <a:r>
              <a:rPr lang="en-GB" sz="2400" dirty="0" smtClean="0"/>
              <a:t>B-RBC:	anti A </a:t>
            </a:r>
            <a:r>
              <a:rPr lang="en-GB" sz="2400" dirty="0" err="1" smtClean="0"/>
              <a:t>antistoffen</a:t>
            </a:r>
            <a:r>
              <a:rPr lang="en-GB" sz="2400" dirty="0" smtClean="0"/>
              <a:t/>
            </a:r>
            <a:br>
              <a:rPr lang="en-GB" sz="2400" dirty="0" smtClean="0"/>
            </a:br>
            <a:endParaRPr lang="en-GB" sz="2400" dirty="0" smtClean="0"/>
          </a:p>
          <a:p>
            <a:pPr lvl="1">
              <a:buFontTx/>
              <a:buNone/>
            </a:pPr>
            <a:r>
              <a:rPr lang="nl-BE" sz="2400" dirty="0" smtClean="0"/>
              <a:t>(= natuurlijke antistoffen)</a:t>
            </a:r>
            <a:endParaRPr lang="nl-NL" sz="24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13CC9A1F-42C3-4094-AD0D-9D6D3F5E69C6}" type="slidenum">
              <a:rPr lang="nl-NL"/>
              <a:pPr>
                <a:defRPr/>
              </a:pPr>
              <a:t>4</a:t>
            </a:fld>
            <a:endParaRPr lang="nl-NL"/>
          </a:p>
        </p:txBody>
      </p:sp>
      <p:pic>
        <p:nvPicPr>
          <p:cNvPr id="8" name="Afbeelding 7" descr="500px-ABO_blood_type_svg.png"/>
          <p:cNvPicPr>
            <a:picLocks noChangeAspect="1"/>
          </p:cNvPicPr>
          <p:nvPr/>
        </p:nvPicPr>
        <p:blipFill>
          <a:blip r:embed="rId3" cstate="print"/>
          <a:stretch>
            <a:fillRect/>
          </a:stretch>
        </p:blipFill>
        <p:spPr>
          <a:xfrm>
            <a:off x="4788024" y="3140968"/>
            <a:ext cx="3898404" cy="2721086"/>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1978"/>
            <a:ext cx="8219256" cy="885825"/>
          </a:xfrm>
        </p:spPr>
        <p:txBody>
          <a:bodyPr>
            <a:normAutofit fontScale="90000"/>
          </a:bodyPr>
          <a:lstStyle/>
          <a:p>
            <a:r>
              <a:rPr lang="nl-BE" sz="3600" dirty="0" smtClean="0"/>
              <a:t>Veilige transfusie van bloed(producten)</a:t>
            </a:r>
            <a:br>
              <a:rPr lang="nl-BE" sz="3600" dirty="0" smtClean="0"/>
            </a:br>
            <a:r>
              <a:rPr lang="nl-BE" sz="2800" dirty="0" smtClean="0"/>
              <a:t>Inleiding</a:t>
            </a:r>
            <a:endParaRPr lang="nl-NL" sz="2800" dirty="0" smtClean="0"/>
          </a:p>
        </p:txBody>
      </p:sp>
      <p:sp>
        <p:nvSpPr>
          <p:cNvPr id="21"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D9F0E789-E5F1-439E-8903-387C235BC98E}" type="slidenum">
              <a:rPr lang="nl-NL"/>
              <a:pPr>
                <a:defRPr/>
              </a:pPr>
              <a:t>5</a:t>
            </a:fld>
            <a:endParaRPr lang="nl-NL"/>
          </a:p>
        </p:txBody>
      </p:sp>
      <p:grpSp>
        <p:nvGrpSpPr>
          <p:cNvPr id="2" name="Group 5"/>
          <p:cNvGrpSpPr>
            <a:grpSpLocks noChangeAspect="1"/>
          </p:cNvGrpSpPr>
          <p:nvPr/>
        </p:nvGrpSpPr>
        <p:grpSpPr bwMode="auto">
          <a:xfrm>
            <a:off x="611561" y="1651376"/>
            <a:ext cx="5184576" cy="4088801"/>
            <a:chOff x="2850" y="2201"/>
            <a:chExt cx="5145" cy="4059"/>
          </a:xfrm>
        </p:grpSpPr>
        <p:sp>
          <p:nvSpPr>
            <p:cNvPr id="7176" name="AutoShape 6"/>
            <p:cNvSpPr>
              <a:spLocks noChangeAspect="1" noChangeArrowheads="1"/>
            </p:cNvSpPr>
            <p:nvPr/>
          </p:nvSpPr>
          <p:spPr bwMode="auto">
            <a:xfrm>
              <a:off x="2850" y="2201"/>
              <a:ext cx="5145" cy="4059"/>
            </a:xfrm>
            <a:prstGeom prst="rect">
              <a:avLst/>
            </a:prstGeom>
            <a:noFill/>
            <a:ln w="9525">
              <a:noFill/>
              <a:miter lim="800000"/>
              <a:headEnd/>
              <a:tailEnd/>
            </a:ln>
          </p:spPr>
          <p:txBody>
            <a:bodyPr/>
            <a:lstStyle/>
            <a:p>
              <a:endParaRPr lang="nl-BE"/>
            </a:p>
          </p:txBody>
        </p:sp>
        <p:sp>
          <p:nvSpPr>
            <p:cNvPr id="7177" name="Text Box 7"/>
            <p:cNvSpPr txBox="1">
              <a:spLocks noChangeArrowheads="1"/>
            </p:cNvSpPr>
            <p:nvPr/>
          </p:nvSpPr>
          <p:spPr bwMode="auto">
            <a:xfrm>
              <a:off x="3496" y="3975"/>
              <a:ext cx="717" cy="515"/>
            </a:xfrm>
            <a:prstGeom prst="rect">
              <a:avLst/>
            </a:prstGeom>
            <a:solidFill>
              <a:srgbClr val="FFFFFF"/>
            </a:solidFill>
            <a:ln w="9525">
              <a:noFill/>
              <a:miter lim="800000"/>
              <a:headEnd/>
              <a:tailEnd/>
            </a:ln>
          </p:spPr>
          <p:txBody>
            <a:bodyPr lIns="36000" tIns="36000" rIns="36000" bIns="36000"/>
            <a:lstStyle/>
            <a:p>
              <a:r>
                <a:rPr lang="nl-NL" sz="2000">
                  <a:latin typeface="Arial" charset="0"/>
                </a:rPr>
                <a:t>O</a:t>
              </a:r>
              <a:endParaRPr lang="nl-NL">
                <a:latin typeface="Arial" charset="0"/>
              </a:endParaRPr>
            </a:p>
          </p:txBody>
        </p:sp>
        <p:sp>
          <p:nvSpPr>
            <p:cNvPr id="7178" name="Text Box 8"/>
            <p:cNvSpPr txBox="1">
              <a:spLocks noChangeArrowheads="1"/>
            </p:cNvSpPr>
            <p:nvPr/>
          </p:nvSpPr>
          <p:spPr bwMode="auto">
            <a:xfrm>
              <a:off x="5237" y="2731"/>
              <a:ext cx="217" cy="338"/>
            </a:xfrm>
            <a:prstGeom prst="rect">
              <a:avLst/>
            </a:prstGeom>
            <a:solidFill>
              <a:srgbClr val="FFFFFF"/>
            </a:solidFill>
            <a:ln w="9525">
              <a:noFill/>
              <a:miter lim="800000"/>
              <a:headEnd/>
              <a:tailEnd/>
            </a:ln>
          </p:spPr>
          <p:txBody>
            <a:bodyPr wrap="none" lIns="36000" tIns="36000" rIns="36000" bIns="36000">
              <a:spAutoFit/>
            </a:bodyPr>
            <a:lstStyle/>
            <a:p>
              <a:r>
                <a:rPr lang="nl-NL" sz="2000">
                  <a:latin typeface="Arial" charset="0"/>
                </a:rPr>
                <a:t>A</a:t>
              </a:r>
              <a:endParaRPr lang="nl-NL">
                <a:latin typeface="Arial" charset="0"/>
              </a:endParaRPr>
            </a:p>
          </p:txBody>
        </p:sp>
        <p:sp>
          <p:nvSpPr>
            <p:cNvPr id="7179" name="Text Box 9"/>
            <p:cNvSpPr txBox="1">
              <a:spLocks noChangeArrowheads="1"/>
            </p:cNvSpPr>
            <p:nvPr/>
          </p:nvSpPr>
          <p:spPr bwMode="auto">
            <a:xfrm>
              <a:off x="6840" y="3899"/>
              <a:ext cx="684" cy="337"/>
            </a:xfrm>
            <a:prstGeom prst="rect">
              <a:avLst/>
            </a:prstGeom>
            <a:solidFill>
              <a:srgbClr val="FFFFFF"/>
            </a:solidFill>
            <a:ln w="9525">
              <a:noFill/>
              <a:miter lim="800000"/>
              <a:headEnd/>
              <a:tailEnd/>
            </a:ln>
          </p:spPr>
          <p:txBody>
            <a:bodyPr lIns="36000" tIns="36000" rIns="36000" bIns="36000">
              <a:spAutoFit/>
            </a:bodyPr>
            <a:lstStyle/>
            <a:p>
              <a:r>
                <a:rPr lang="nl-NL" sz="2000">
                  <a:latin typeface="Arial" charset="0"/>
                </a:rPr>
                <a:t>AB</a:t>
              </a:r>
              <a:endParaRPr lang="nl-NL">
                <a:latin typeface="Arial" charset="0"/>
              </a:endParaRPr>
            </a:p>
          </p:txBody>
        </p:sp>
        <p:sp>
          <p:nvSpPr>
            <p:cNvPr id="7180" name="Text Box 10"/>
            <p:cNvSpPr txBox="1">
              <a:spLocks noChangeArrowheads="1"/>
            </p:cNvSpPr>
            <p:nvPr/>
          </p:nvSpPr>
          <p:spPr bwMode="auto">
            <a:xfrm>
              <a:off x="5381" y="5220"/>
              <a:ext cx="346" cy="409"/>
            </a:xfrm>
            <a:prstGeom prst="rect">
              <a:avLst/>
            </a:prstGeom>
            <a:solidFill>
              <a:srgbClr val="FFFFFF"/>
            </a:solidFill>
            <a:ln w="9525">
              <a:noFill/>
              <a:miter lim="800000"/>
              <a:headEnd/>
              <a:tailEnd/>
            </a:ln>
          </p:spPr>
          <p:txBody>
            <a:bodyPr wrap="none">
              <a:spAutoFit/>
            </a:bodyPr>
            <a:lstStyle/>
            <a:p>
              <a:r>
                <a:rPr lang="nl-NL">
                  <a:latin typeface="Arial" charset="0"/>
                </a:rPr>
                <a:t>B</a:t>
              </a:r>
            </a:p>
          </p:txBody>
        </p:sp>
        <p:sp>
          <p:nvSpPr>
            <p:cNvPr id="7181" name="AutoShape 11"/>
            <p:cNvSpPr>
              <a:spLocks noChangeArrowheads="1"/>
            </p:cNvSpPr>
            <p:nvPr/>
          </p:nvSpPr>
          <p:spPr bwMode="auto">
            <a:xfrm>
              <a:off x="3015" y="4051"/>
              <a:ext cx="285" cy="494"/>
            </a:xfrm>
            <a:prstGeom prst="curvedRightArrow">
              <a:avLst>
                <a:gd name="adj1" fmla="val 34667"/>
                <a:gd name="adj2" fmla="val 69333"/>
                <a:gd name="adj3" fmla="val 33333"/>
              </a:avLst>
            </a:prstGeom>
            <a:solidFill>
              <a:srgbClr val="FFFFFF"/>
            </a:solidFill>
            <a:ln w="9525">
              <a:solidFill>
                <a:srgbClr val="000000"/>
              </a:solidFill>
              <a:miter lim="800000"/>
              <a:headEnd/>
              <a:tailEnd/>
            </a:ln>
          </p:spPr>
          <p:txBody>
            <a:bodyPr/>
            <a:lstStyle/>
            <a:p>
              <a:endParaRPr lang="nl-BE"/>
            </a:p>
          </p:txBody>
        </p:sp>
        <p:sp>
          <p:nvSpPr>
            <p:cNvPr id="7182" name="AutoShape 12"/>
            <p:cNvSpPr>
              <a:spLocks noChangeArrowheads="1"/>
            </p:cNvSpPr>
            <p:nvPr/>
          </p:nvSpPr>
          <p:spPr bwMode="auto">
            <a:xfrm>
              <a:off x="7560" y="3930"/>
              <a:ext cx="255" cy="540"/>
            </a:xfrm>
            <a:prstGeom prst="curvedLeftArrow">
              <a:avLst>
                <a:gd name="adj1" fmla="val 42353"/>
                <a:gd name="adj2" fmla="val 84706"/>
                <a:gd name="adj3" fmla="val 33333"/>
              </a:avLst>
            </a:prstGeom>
            <a:solidFill>
              <a:srgbClr val="FFFFFF"/>
            </a:solidFill>
            <a:ln w="9525">
              <a:solidFill>
                <a:srgbClr val="000000"/>
              </a:solidFill>
              <a:miter lim="800000"/>
              <a:headEnd/>
              <a:tailEnd/>
            </a:ln>
          </p:spPr>
          <p:txBody>
            <a:bodyPr/>
            <a:lstStyle/>
            <a:p>
              <a:endParaRPr lang="nl-BE"/>
            </a:p>
          </p:txBody>
        </p:sp>
        <p:sp>
          <p:nvSpPr>
            <p:cNvPr id="7183" name="AutoShape 13"/>
            <p:cNvSpPr>
              <a:spLocks noChangeArrowheads="1"/>
            </p:cNvSpPr>
            <p:nvPr/>
          </p:nvSpPr>
          <p:spPr bwMode="auto">
            <a:xfrm>
              <a:off x="5427" y="5811"/>
              <a:ext cx="575" cy="270"/>
            </a:xfrm>
            <a:prstGeom prst="curvedUpArrow">
              <a:avLst>
                <a:gd name="adj1" fmla="val 42593"/>
                <a:gd name="adj2" fmla="val 85185"/>
                <a:gd name="adj3" fmla="val 33333"/>
              </a:avLst>
            </a:prstGeom>
            <a:solidFill>
              <a:srgbClr val="FFFFFF"/>
            </a:solidFill>
            <a:ln w="9525">
              <a:solidFill>
                <a:srgbClr val="000000"/>
              </a:solidFill>
              <a:miter lim="800000"/>
              <a:headEnd/>
              <a:tailEnd/>
            </a:ln>
          </p:spPr>
          <p:txBody>
            <a:bodyPr/>
            <a:lstStyle/>
            <a:p>
              <a:endParaRPr lang="nl-BE"/>
            </a:p>
          </p:txBody>
        </p:sp>
        <p:sp>
          <p:nvSpPr>
            <p:cNvPr id="7184" name="AutoShape 14"/>
            <p:cNvSpPr>
              <a:spLocks noChangeArrowheads="1"/>
            </p:cNvSpPr>
            <p:nvPr/>
          </p:nvSpPr>
          <p:spPr bwMode="auto">
            <a:xfrm>
              <a:off x="5160" y="2433"/>
              <a:ext cx="637" cy="270"/>
            </a:xfrm>
            <a:prstGeom prst="curvedDownArrow">
              <a:avLst>
                <a:gd name="adj1" fmla="val 47185"/>
                <a:gd name="adj2" fmla="val 94370"/>
                <a:gd name="adj3" fmla="val 33333"/>
              </a:avLst>
            </a:prstGeom>
            <a:solidFill>
              <a:srgbClr val="FFFFFF"/>
            </a:solidFill>
            <a:ln w="9525">
              <a:solidFill>
                <a:srgbClr val="000000"/>
              </a:solidFill>
              <a:miter lim="800000"/>
              <a:headEnd/>
              <a:tailEnd/>
            </a:ln>
          </p:spPr>
          <p:txBody>
            <a:bodyPr/>
            <a:lstStyle/>
            <a:p>
              <a:endParaRPr lang="nl-BE"/>
            </a:p>
          </p:txBody>
        </p:sp>
        <p:sp>
          <p:nvSpPr>
            <p:cNvPr id="7185" name="AutoShape 15"/>
            <p:cNvSpPr>
              <a:spLocks noChangeArrowheads="1"/>
            </p:cNvSpPr>
            <p:nvPr/>
          </p:nvSpPr>
          <p:spPr bwMode="auto">
            <a:xfrm>
              <a:off x="4360" y="4137"/>
              <a:ext cx="2070" cy="143"/>
            </a:xfrm>
            <a:prstGeom prst="rightArrow">
              <a:avLst>
                <a:gd name="adj1" fmla="val 50000"/>
                <a:gd name="adj2" fmla="val 361888"/>
              </a:avLst>
            </a:prstGeom>
            <a:solidFill>
              <a:srgbClr val="FFFFFF"/>
            </a:solidFill>
            <a:ln w="9525">
              <a:solidFill>
                <a:srgbClr val="000000"/>
              </a:solidFill>
              <a:miter lim="800000"/>
              <a:headEnd/>
              <a:tailEnd/>
            </a:ln>
          </p:spPr>
          <p:txBody>
            <a:bodyPr/>
            <a:lstStyle/>
            <a:p>
              <a:endParaRPr lang="nl-BE"/>
            </a:p>
          </p:txBody>
        </p:sp>
        <p:sp>
          <p:nvSpPr>
            <p:cNvPr id="7186" name="AutoShape 16"/>
            <p:cNvSpPr>
              <a:spLocks noChangeArrowheads="1"/>
            </p:cNvSpPr>
            <p:nvPr/>
          </p:nvSpPr>
          <p:spPr bwMode="auto">
            <a:xfrm rot="-2076593">
              <a:off x="4014" y="3446"/>
              <a:ext cx="1238" cy="133"/>
            </a:xfrm>
            <a:prstGeom prst="rightArrow">
              <a:avLst>
                <a:gd name="adj1" fmla="val 50000"/>
                <a:gd name="adj2" fmla="val 232707"/>
              </a:avLst>
            </a:prstGeom>
            <a:solidFill>
              <a:srgbClr val="FFFFFF"/>
            </a:solidFill>
            <a:ln w="9525">
              <a:solidFill>
                <a:srgbClr val="000000"/>
              </a:solidFill>
              <a:miter lim="800000"/>
              <a:headEnd/>
              <a:tailEnd/>
            </a:ln>
          </p:spPr>
          <p:txBody>
            <a:bodyPr/>
            <a:lstStyle/>
            <a:p>
              <a:endParaRPr lang="nl-BE"/>
            </a:p>
          </p:txBody>
        </p:sp>
        <p:sp>
          <p:nvSpPr>
            <p:cNvPr id="7187" name="AutoShape 17"/>
            <p:cNvSpPr>
              <a:spLocks noChangeArrowheads="1"/>
            </p:cNvSpPr>
            <p:nvPr/>
          </p:nvSpPr>
          <p:spPr bwMode="auto">
            <a:xfrm rot="1474465">
              <a:off x="4104" y="4826"/>
              <a:ext cx="1238" cy="133"/>
            </a:xfrm>
            <a:prstGeom prst="rightArrow">
              <a:avLst>
                <a:gd name="adj1" fmla="val 50000"/>
                <a:gd name="adj2" fmla="val 232707"/>
              </a:avLst>
            </a:prstGeom>
            <a:solidFill>
              <a:srgbClr val="FFFFFF"/>
            </a:solidFill>
            <a:ln w="9525">
              <a:solidFill>
                <a:srgbClr val="000000"/>
              </a:solidFill>
              <a:miter lim="800000"/>
              <a:headEnd/>
              <a:tailEnd/>
            </a:ln>
          </p:spPr>
          <p:txBody>
            <a:bodyPr/>
            <a:lstStyle/>
            <a:p>
              <a:endParaRPr lang="nl-BE"/>
            </a:p>
          </p:txBody>
        </p:sp>
        <p:sp>
          <p:nvSpPr>
            <p:cNvPr id="7188" name="AutoShape 18"/>
            <p:cNvSpPr>
              <a:spLocks noChangeArrowheads="1"/>
            </p:cNvSpPr>
            <p:nvPr/>
          </p:nvSpPr>
          <p:spPr bwMode="auto">
            <a:xfrm rot="1474465">
              <a:off x="5694" y="3431"/>
              <a:ext cx="1238" cy="133"/>
            </a:xfrm>
            <a:prstGeom prst="rightArrow">
              <a:avLst>
                <a:gd name="adj1" fmla="val 50000"/>
                <a:gd name="adj2" fmla="val 232707"/>
              </a:avLst>
            </a:prstGeom>
            <a:solidFill>
              <a:srgbClr val="FFFFFF"/>
            </a:solidFill>
            <a:ln w="9525">
              <a:solidFill>
                <a:srgbClr val="000000"/>
              </a:solidFill>
              <a:miter lim="800000"/>
              <a:headEnd/>
              <a:tailEnd/>
            </a:ln>
          </p:spPr>
          <p:txBody>
            <a:bodyPr/>
            <a:lstStyle/>
            <a:p>
              <a:endParaRPr lang="nl-BE"/>
            </a:p>
          </p:txBody>
        </p:sp>
        <p:sp>
          <p:nvSpPr>
            <p:cNvPr id="7189" name="AutoShape 19"/>
            <p:cNvSpPr>
              <a:spLocks noChangeArrowheads="1"/>
            </p:cNvSpPr>
            <p:nvPr/>
          </p:nvSpPr>
          <p:spPr bwMode="auto">
            <a:xfrm rot="-2076593">
              <a:off x="5799" y="4826"/>
              <a:ext cx="1238" cy="133"/>
            </a:xfrm>
            <a:prstGeom prst="rightArrow">
              <a:avLst>
                <a:gd name="adj1" fmla="val 50000"/>
                <a:gd name="adj2" fmla="val 232707"/>
              </a:avLst>
            </a:prstGeom>
            <a:solidFill>
              <a:srgbClr val="FFFFFF"/>
            </a:solidFill>
            <a:ln w="9525">
              <a:solidFill>
                <a:srgbClr val="000000"/>
              </a:solidFill>
              <a:miter lim="800000"/>
              <a:headEnd/>
              <a:tailEnd/>
            </a:ln>
          </p:spPr>
          <p:txBody>
            <a:bodyPr/>
            <a:lstStyle/>
            <a:p>
              <a:endParaRPr lang="nl-BE"/>
            </a:p>
          </p:txBody>
        </p:sp>
      </p:grpSp>
      <p:sp>
        <p:nvSpPr>
          <p:cNvPr id="7175" name="Text Box 20"/>
          <p:cNvSpPr txBox="1">
            <a:spLocks noChangeArrowheads="1"/>
          </p:cNvSpPr>
          <p:nvPr/>
        </p:nvSpPr>
        <p:spPr bwMode="auto">
          <a:xfrm>
            <a:off x="323528" y="1121370"/>
            <a:ext cx="2733675" cy="579438"/>
          </a:xfrm>
          <a:prstGeom prst="rect">
            <a:avLst/>
          </a:prstGeom>
          <a:noFill/>
          <a:ln w="9525">
            <a:noFill/>
            <a:miter lim="800000"/>
            <a:headEnd/>
            <a:tailEnd/>
          </a:ln>
        </p:spPr>
        <p:txBody>
          <a:bodyPr wrap="none">
            <a:spAutoFit/>
          </a:bodyPr>
          <a:lstStyle/>
          <a:p>
            <a:r>
              <a:rPr lang="nl-BE" sz="3200" u="sng" dirty="0">
                <a:latin typeface="Arial" charset="0"/>
              </a:rPr>
              <a:t>Compatibiliteit</a:t>
            </a:r>
            <a:endParaRPr lang="nl-NL" sz="3200" u="sng" dirty="0">
              <a:latin typeface="Arial" charset="0"/>
            </a:endParaRPr>
          </a:p>
        </p:txBody>
      </p:sp>
      <p:pic>
        <p:nvPicPr>
          <p:cNvPr id="23" name="Tijdelijke aanduiding voor inhoud 6" descr="Cartoon bloedgroep.bmp"/>
          <p:cNvPicPr>
            <a:picLocks noGrp="1" noChangeAspect="1"/>
          </p:cNvPicPr>
          <p:nvPr>
            <p:ph sz="quarter" idx="10"/>
          </p:nvPr>
        </p:nvPicPr>
        <p:blipFill>
          <a:blip r:embed="rId3" cstate="print"/>
          <a:stretch>
            <a:fillRect/>
          </a:stretch>
        </p:blipFill>
        <p:spPr>
          <a:xfrm>
            <a:off x="6217779" y="908720"/>
            <a:ext cx="2926221" cy="2926221"/>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457200" y="1978"/>
            <a:ext cx="8075240" cy="885825"/>
          </a:xfrm>
        </p:spPr>
        <p:txBody>
          <a:bodyPr>
            <a:normAutofit fontScale="90000"/>
          </a:bodyPr>
          <a:lstStyle/>
          <a:p>
            <a:r>
              <a:rPr lang="nl-BE" sz="3600" dirty="0" smtClean="0"/>
              <a:t>Veilige transfusie van bloed(producten)</a:t>
            </a:r>
            <a:br>
              <a:rPr lang="nl-BE" sz="3600" dirty="0" smtClean="0"/>
            </a:br>
            <a:r>
              <a:rPr lang="nl-BE" sz="2800" dirty="0" smtClean="0"/>
              <a:t>Inleiding</a:t>
            </a:r>
            <a:endParaRPr lang="nl-NL" sz="2800" dirty="0" smtClean="0"/>
          </a:p>
        </p:txBody>
      </p:sp>
      <p:sp>
        <p:nvSpPr>
          <p:cNvPr id="8198" name="Rectangle 3"/>
          <p:cNvSpPr>
            <a:spLocks noGrp="1" noChangeArrowheads="1"/>
          </p:cNvSpPr>
          <p:nvPr>
            <p:ph sz="quarter" idx="10"/>
          </p:nvPr>
        </p:nvSpPr>
        <p:spPr>
          <a:xfrm>
            <a:off x="179512" y="1196752"/>
            <a:ext cx="8352928" cy="4968552"/>
          </a:xfrm>
        </p:spPr>
        <p:txBody>
          <a:bodyPr>
            <a:normAutofit/>
          </a:bodyPr>
          <a:lstStyle/>
          <a:p>
            <a:pPr>
              <a:buClrTx/>
            </a:pPr>
            <a:r>
              <a:rPr lang="nl-BE" sz="2800" dirty="0" err="1" smtClean="0"/>
              <a:t>Resussystemen</a:t>
            </a:r>
            <a:endParaRPr lang="nl-BE" sz="2800" dirty="0" smtClean="0"/>
          </a:p>
          <a:p>
            <a:pPr marL="1157288" lvl="1">
              <a:buFontTx/>
              <a:buNone/>
            </a:pPr>
            <a:r>
              <a:rPr lang="nl-BE" sz="2400" dirty="0" err="1" smtClean="0"/>
              <a:t>D-antigen</a:t>
            </a:r>
            <a:r>
              <a:rPr lang="nl-BE" sz="2400" dirty="0" smtClean="0"/>
              <a:t> op RBC: </a:t>
            </a:r>
            <a:r>
              <a:rPr lang="nl-BE" sz="2400" dirty="0" err="1" smtClean="0"/>
              <a:t>resus</a:t>
            </a:r>
            <a:r>
              <a:rPr lang="nl-BE" sz="2400" dirty="0" smtClean="0"/>
              <a:t> positief</a:t>
            </a:r>
          </a:p>
          <a:p>
            <a:pPr marL="1157288" lvl="1">
              <a:buFontTx/>
              <a:buNone/>
            </a:pPr>
            <a:r>
              <a:rPr lang="nl-BE" sz="2400" dirty="0" err="1" smtClean="0"/>
              <a:t>D-antigen</a:t>
            </a:r>
            <a:r>
              <a:rPr lang="nl-BE" sz="2400" dirty="0" smtClean="0"/>
              <a:t> niet aanwezig: </a:t>
            </a:r>
            <a:r>
              <a:rPr lang="nl-BE" sz="2400" dirty="0" err="1" smtClean="0"/>
              <a:t>resus</a:t>
            </a:r>
            <a:r>
              <a:rPr lang="nl-BE" sz="2400" dirty="0" smtClean="0"/>
              <a:t> negatief</a:t>
            </a:r>
          </a:p>
          <a:p>
            <a:pPr marL="809625" lvl="1" indent="1588">
              <a:buFontTx/>
              <a:buNone/>
            </a:pPr>
            <a:r>
              <a:rPr lang="nl-BE" sz="2400" dirty="0" smtClean="0"/>
              <a:t>(géén natuurlijke antistoffen </a:t>
            </a:r>
          </a:p>
          <a:p>
            <a:pPr marL="809625" lvl="1" indent="1588">
              <a:buFontTx/>
              <a:buNone/>
            </a:pPr>
            <a:r>
              <a:rPr lang="nl-BE" sz="2400" dirty="0" smtClean="0">
                <a:sym typeface="Wingdings 3" pitchFamily="18" charset="2"/>
              </a:rPr>
              <a:t></a:t>
            </a:r>
            <a:r>
              <a:rPr lang="nl-BE" sz="2400" dirty="0" smtClean="0"/>
              <a:t> indien aanwezig: onregelmatige antistoffen)</a:t>
            </a:r>
          </a:p>
          <a:p>
            <a:pPr marL="809625" lvl="1" indent="1588">
              <a:buFontTx/>
              <a:buNone/>
            </a:pPr>
            <a:endParaRPr lang="nl-BE" sz="2400" dirty="0" smtClean="0"/>
          </a:p>
          <a:p>
            <a:pPr marL="809625" lvl="1" indent="1588">
              <a:buFontTx/>
              <a:buNone/>
            </a:pPr>
            <a:endParaRPr lang="nl-BE" sz="2400" dirty="0" smtClean="0"/>
          </a:p>
          <a:p>
            <a:pPr marL="809625" lvl="1" indent="1588">
              <a:buFontTx/>
              <a:buNone/>
            </a:pPr>
            <a:endParaRPr lang="nl-BE" sz="24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B8A7BCB2-11DF-4F5C-A790-CD81E5CCAEC5}" type="slidenum">
              <a:rPr lang="nl-NL"/>
              <a:pPr>
                <a:defRPr/>
              </a:pPr>
              <a:t>6</a:t>
            </a:fld>
            <a:endParaRPr lang="nl-NL"/>
          </a:p>
        </p:txBody>
      </p:sp>
      <p:pic>
        <p:nvPicPr>
          <p:cNvPr id="8" name="Afbeelding 7" descr="bloedgroepen-2.jpg"/>
          <p:cNvPicPr>
            <a:picLocks noChangeAspect="1"/>
          </p:cNvPicPr>
          <p:nvPr/>
        </p:nvPicPr>
        <p:blipFill>
          <a:blip r:embed="rId3" cstate="print"/>
          <a:stretch>
            <a:fillRect/>
          </a:stretch>
        </p:blipFill>
        <p:spPr>
          <a:xfrm>
            <a:off x="5364088" y="3140968"/>
            <a:ext cx="3779912" cy="3691122"/>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457200" y="1978"/>
            <a:ext cx="8075240" cy="885825"/>
          </a:xfrm>
        </p:spPr>
        <p:txBody>
          <a:bodyPr>
            <a:normAutofit fontScale="90000"/>
          </a:bodyPr>
          <a:lstStyle/>
          <a:p>
            <a:r>
              <a:rPr lang="nl-BE" sz="3600" dirty="0" smtClean="0"/>
              <a:t>Veilige transfusie van bloed(producten)</a:t>
            </a:r>
            <a:br>
              <a:rPr lang="nl-BE" sz="3600" dirty="0" smtClean="0"/>
            </a:br>
            <a:r>
              <a:rPr lang="nl-BE" sz="2800" dirty="0" smtClean="0"/>
              <a:t>Inleiding</a:t>
            </a:r>
            <a:endParaRPr lang="nl-NL" sz="2800" dirty="0" smtClean="0"/>
          </a:p>
        </p:txBody>
      </p:sp>
      <p:sp>
        <p:nvSpPr>
          <p:cNvPr id="8198" name="Rectangle 3"/>
          <p:cNvSpPr>
            <a:spLocks noGrp="1" noChangeArrowheads="1"/>
          </p:cNvSpPr>
          <p:nvPr>
            <p:ph sz="quarter" idx="10"/>
          </p:nvPr>
        </p:nvSpPr>
        <p:spPr>
          <a:xfrm>
            <a:off x="179512" y="1196752"/>
            <a:ext cx="8352928" cy="4968552"/>
          </a:xfrm>
        </p:spPr>
        <p:txBody>
          <a:bodyPr>
            <a:normAutofit/>
          </a:bodyPr>
          <a:lstStyle/>
          <a:p>
            <a:pPr marL="809625" lvl="1" indent="1588">
              <a:buFontTx/>
              <a:buNone/>
            </a:pPr>
            <a:endParaRPr lang="nl-BE" sz="2400" dirty="0" smtClean="0"/>
          </a:p>
          <a:p>
            <a:pPr>
              <a:buClrTx/>
            </a:pPr>
            <a:r>
              <a:rPr lang="nl-BE" sz="2800" dirty="0" err="1" smtClean="0"/>
              <a:t>HLA-antigenen</a:t>
            </a:r>
            <a:r>
              <a:rPr lang="nl-BE" sz="2800" dirty="0" smtClean="0"/>
              <a:t>, op WBC &amp; BP</a:t>
            </a:r>
          </a:p>
          <a:p>
            <a:pPr lvl="1">
              <a:buFontTx/>
              <a:buNone/>
            </a:pPr>
            <a:r>
              <a:rPr lang="nl-BE" sz="2400" dirty="0" smtClean="0"/>
              <a:t>HLA = Human Leukocyte Antigen</a:t>
            </a:r>
          </a:p>
          <a:p>
            <a:pPr marL="1157288" lvl="1">
              <a:buFontTx/>
              <a:buNone/>
            </a:pPr>
            <a:r>
              <a:rPr lang="nl-BE" sz="2400" dirty="0" smtClean="0">
                <a:sym typeface="Wingdings 3" pitchFamily="18" charset="2"/>
              </a:rPr>
              <a:t></a:t>
            </a:r>
            <a:r>
              <a:rPr lang="nl-BE" sz="2400" dirty="0" smtClean="0"/>
              <a:t> wekken niet zo gemakkelijk antistoffen op (bij transfusie)</a:t>
            </a:r>
          </a:p>
          <a:p>
            <a:pPr marL="1157288" lvl="1">
              <a:buNone/>
            </a:pPr>
            <a:r>
              <a:rPr lang="nl-BE" sz="2400" dirty="0" smtClean="0">
                <a:sym typeface="Wingdings 3" pitchFamily="18" charset="2"/>
              </a:rPr>
              <a:t></a:t>
            </a:r>
            <a:r>
              <a:rPr lang="nl-BE" sz="2400" dirty="0" smtClean="0"/>
              <a:t> bij frequente transfusies: toch koortsreacties mogelijk</a:t>
            </a:r>
          </a:p>
          <a:p>
            <a:pPr marL="1157288" lvl="1">
              <a:buFontTx/>
              <a:buNone/>
            </a:pPr>
            <a:r>
              <a:rPr lang="nl-BE" sz="2400" dirty="0" smtClean="0">
                <a:sym typeface="Wingdings 3" pitchFamily="18" charset="2"/>
              </a:rPr>
              <a:t></a:t>
            </a:r>
            <a:r>
              <a:rPr lang="nl-BE" sz="2400" dirty="0" smtClean="0"/>
              <a:t> bloed is steeds </a:t>
            </a:r>
            <a:r>
              <a:rPr lang="nl-BE" sz="2400" dirty="0" err="1" smtClean="0"/>
              <a:t>gedeleukocyteerd</a:t>
            </a:r>
            <a:endParaRPr lang="nl-NL" sz="24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B8A7BCB2-11DF-4F5C-A790-CD81E5CCAEC5}" type="slidenum">
              <a:rPr lang="nl-NL"/>
              <a:pPr>
                <a:defRPr/>
              </a:pPr>
              <a:t>7</a:t>
            </a:fld>
            <a:endParaRPr lang="nl-NL"/>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457200" y="1978"/>
            <a:ext cx="8363272" cy="885825"/>
          </a:xfrm>
        </p:spPr>
        <p:txBody>
          <a:bodyPr>
            <a:normAutofit fontScale="90000"/>
          </a:bodyPr>
          <a:lstStyle/>
          <a:p>
            <a:r>
              <a:rPr lang="nl-BE" sz="3600" dirty="0" smtClean="0"/>
              <a:t>Veilige transfusie van bloed(producten)</a:t>
            </a:r>
            <a:br>
              <a:rPr lang="nl-BE" sz="3600" dirty="0" smtClean="0"/>
            </a:br>
            <a:r>
              <a:rPr lang="nl-BE" sz="2800" dirty="0" smtClean="0"/>
              <a:t>Bloedgroepbepaling</a:t>
            </a:r>
            <a:endParaRPr lang="nl-NL" sz="2800" dirty="0" smtClean="0"/>
          </a:p>
        </p:txBody>
      </p:sp>
      <p:sp>
        <p:nvSpPr>
          <p:cNvPr id="10246" name="Rectangle 3"/>
          <p:cNvSpPr>
            <a:spLocks noGrp="1" noChangeArrowheads="1"/>
          </p:cNvSpPr>
          <p:nvPr>
            <p:ph sz="quarter" idx="10"/>
          </p:nvPr>
        </p:nvSpPr>
        <p:spPr>
          <a:xfrm>
            <a:off x="457200" y="1219200"/>
            <a:ext cx="7787208" cy="1921768"/>
          </a:xfrm>
          <a:ln w="38100">
            <a:solidFill>
              <a:srgbClr val="D20035"/>
            </a:solidFill>
          </a:ln>
        </p:spPr>
        <p:txBody>
          <a:bodyPr>
            <a:normAutofit/>
          </a:bodyPr>
          <a:lstStyle/>
          <a:p>
            <a:pPr marL="0" indent="0">
              <a:lnSpc>
                <a:spcPct val="90000"/>
              </a:lnSpc>
              <a:buFontTx/>
              <a:buNone/>
            </a:pPr>
            <a:r>
              <a:rPr lang="nl-BE" sz="3200" i="1" dirty="0" smtClean="0"/>
              <a:t>De meeste fouten in bloedgroepbepaling zijn </a:t>
            </a:r>
            <a:r>
              <a:rPr lang="nl-BE" sz="3200" b="1" i="1" dirty="0" smtClean="0">
                <a:solidFill>
                  <a:srgbClr val="FF0000"/>
                </a:solidFill>
              </a:rPr>
              <a:t>administratieve fouten </a:t>
            </a:r>
            <a:r>
              <a:rPr lang="nl-BE" sz="3200" i="1" dirty="0" smtClean="0"/>
              <a:t>en kunnen leiden tot fatale transfusiereacties !</a:t>
            </a:r>
            <a:endParaRPr lang="nl-NL" sz="3200" i="1" dirty="0" smtClean="0"/>
          </a:p>
        </p:txBody>
      </p:sp>
      <p:sp>
        <p:nvSpPr>
          <p:cNvPr id="7"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544259CC-CF75-465A-8752-5FADBE0F7F66}" type="slidenum">
              <a:rPr lang="nl-NL"/>
              <a:pPr>
                <a:defRPr/>
              </a:pPr>
              <a:t>8</a:t>
            </a:fld>
            <a:endParaRPr lang="nl-NL"/>
          </a:p>
        </p:txBody>
      </p:sp>
      <p:sp>
        <p:nvSpPr>
          <p:cNvPr id="10247" name="Rectangle 7"/>
          <p:cNvSpPr>
            <a:spLocks noChangeArrowheads="1"/>
          </p:cNvSpPr>
          <p:nvPr/>
        </p:nvSpPr>
        <p:spPr bwMode="auto">
          <a:xfrm>
            <a:off x="467544" y="3356992"/>
            <a:ext cx="7772400" cy="2447925"/>
          </a:xfrm>
          <a:prstGeom prst="rect">
            <a:avLst/>
          </a:prstGeom>
          <a:noFill/>
          <a:ln w="38100">
            <a:solidFill>
              <a:srgbClr val="D20035"/>
            </a:solidFill>
            <a:miter lim="800000"/>
            <a:headEnd/>
            <a:tailEnd/>
          </a:ln>
        </p:spPr>
        <p:txBody>
          <a:bodyPr/>
          <a:lstStyle/>
          <a:p>
            <a:pPr>
              <a:lnSpc>
                <a:spcPct val="90000"/>
              </a:lnSpc>
              <a:spcBef>
                <a:spcPct val="20000"/>
              </a:spcBef>
            </a:pPr>
            <a:r>
              <a:rPr lang="nl-BE" sz="3200" i="1" dirty="0">
                <a:latin typeface="Arial" pitchFamily="34" charset="0"/>
                <a:cs typeface="Arial" pitchFamily="34" charset="0"/>
              </a:rPr>
              <a:t>Een bloedgroep kan pas met zekerheid vastgesteld worden nadat het </a:t>
            </a:r>
            <a:r>
              <a:rPr lang="nl-BE" sz="3200" i="1" dirty="0" smtClean="0">
                <a:latin typeface="Arial" pitchFamily="34" charset="0"/>
                <a:cs typeface="Arial" pitchFamily="34" charset="0"/>
              </a:rPr>
              <a:t>labo deze </a:t>
            </a:r>
            <a:r>
              <a:rPr lang="nl-BE" sz="3200" i="1" dirty="0">
                <a:latin typeface="Arial" pitchFamily="34" charset="0"/>
                <a:cs typeface="Arial" pitchFamily="34" charset="0"/>
              </a:rPr>
              <a:t>op twee </a:t>
            </a:r>
            <a:r>
              <a:rPr lang="nl-BE" sz="3200" b="1" i="1" dirty="0">
                <a:solidFill>
                  <a:srgbClr val="FF0000"/>
                </a:solidFill>
                <a:latin typeface="Arial" pitchFamily="34" charset="0"/>
                <a:cs typeface="Arial" pitchFamily="34" charset="0"/>
              </a:rPr>
              <a:t>onafhankelijk</a:t>
            </a:r>
            <a:r>
              <a:rPr lang="nl-BE" sz="3200" i="1" dirty="0">
                <a:latin typeface="Arial" pitchFamily="34" charset="0"/>
                <a:cs typeface="Arial" pitchFamily="34" charset="0"/>
              </a:rPr>
              <a:t> van elkaar genomen stalen bepaald heeft en de resultaten daarvan gelijk zijn</a:t>
            </a:r>
            <a:r>
              <a:rPr lang="nl-NL" sz="3200" i="1" dirty="0">
                <a:latin typeface="Arial" pitchFamily="34" charset="0"/>
                <a:cs typeface="Arial" pitchFamily="34" charset="0"/>
              </a:rPr>
              <a:t> </a:t>
            </a:r>
            <a:r>
              <a:rPr lang="nl-BE" sz="3200" i="1" dirty="0">
                <a:latin typeface="Arial" pitchFamily="34" charset="0"/>
                <a:cs typeface="Arial" pitchFamily="34" charset="0"/>
              </a:rPr>
              <a:t>!</a:t>
            </a:r>
            <a:endParaRPr lang="nl-NL" sz="320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457200" y="1978"/>
            <a:ext cx="8147248" cy="885825"/>
          </a:xfrm>
        </p:spPr>
        <p:txBody>
          <a:bodyPr>
            <a:normAutofit fontScale="90000"/>
          </a:bodyPr>
          <a:lstStyle/>
          <a:p>
            <a:r>
              <a:rPr lang="nl-BE" sz="3600" dirty="0" smtClean="0"/>
              <a:t>Veilige transfusie van bloed(producten)</a:t>
            </a:r>
            <a:br>
              <a:rPr lang="nl-BE" sz="3600" dirty="0" smtClean="0"/>
            </a:br>
            <a:r>
              <a:rPr lang="nl-BE" sz="2800" dirty="0" smtClean="0"/>
              <a:t>Bloedgroepbepaling</a:t>
            </a:r>
            <a:endParaRPr lang="nl-NL" sz="2800" dirty="0" smtClean="0"/>
          </a:p>
        </p:txBody>
      </p:sp>
      <p:sp>
        <p:nvSpPr>
          <p:cNvPr id="11270" name="Rectangle 4"/>
          <p:cNvSpPr>
            <a:spLocks noGrp="1" noChangeArrowheads="1"/>
          </p:cNvSpPr>
          <p:nvPr>
            <p:ph sz="quarter" idx="10"/>
          </p:nvPr>
        </p:nvSpPr>
        <p:spPr>
          <a:xfrm>
            <a:off x="457200" y="1124744"/>
            <a:ext cx="8003232" cy="2497832"/>
          </a:xfrm>
          <a:noFill/>
          <a:ln w="38100">
            <a:solidFill>
              <a:srgbClr val="D20035"/>
            </a:solidFill>
          </a:ln>
        </p:spPr>
        <p:txBody>
          <a:bodyPr>
            <a:normAutofit/>
          </a:bodyPr>
          <a:lstStyle/>
          <a:p>
            <a:pPr marL="0" indent="0">
              <a:lnSpc>
                <a:spcPct val="90000"/>
              </a:lnSpc>
              <a:buFontTx/>
              <a:buNone/>
            </a:pPr>
            <a:r>
              <a:rPr lang="nl-BE" sz="3200" b="1" i="1" dirty="0" smtClean="0"/>
              <a:t>Het is een ernstige beroepsfout beide bloednames tegelijkertijd te verrichten en het tweede staal </a:t>
            </a:r>
            <a:r>
              <a:rPr lang="nl-BE" sz="2400" b="1" i="1" dirty="0" smtClean="0"/>
              <a:t>(bv.) </a:t>
            </a:r>
            <a:r>
              <a:rPr lang="nl-BE" sz="3200" b="1" i="1" dirty="0" smtClean="0"/>
              <a:t>in de koelkast te bewaren voor de ‘controle bloedgroep’, bv. de dag nadien</a:t>
            </a:r>
            <a:r>
              <a:rPr lang="nl-BE" sz="3200" i="1" dirty="0" smtClean="0"/>
              <a:t>!</a:t>
            </a:r>
            <a:endParaRPr lang="nl-NL" sz="3200" i="1" dirty="0" smtClean="0"/>
          </a:p>
        </p:txBody>
      </p:sp>
      <p:sp>
        <p:nvSpPr>
          <p:cNvPr id="7"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7921CB5A-8281-43FC-B0BF-EA527CA76FDB}" type="slidenum">
              <a:rPr lang="nl-NL"/>
              <a:pPr>
                <a:defRPr/>
              </a:pPr>
              <a:t>9</a:t>
            </a:fld>
            <a:endParaRPr lang="nl-NL"/>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234" y="3204170"/>
            <a:ext cx="2745110" cy="2745110"/>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1484784"/>
            <a:ext cx="5328592" cy="47357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00609 UZATemplate_V5 (2)">
  <a:themeElements>
    <a:clrScheme name="UZA">
      <a:dk1>
        <a:srgbClr val="5F7791"/>
      </a:dk1>
      <a:lt1>
        <a:srgbClr val="FFFFFF"/>
      </a:lt1>
      <a:dk2>
        <a:srgbClr val="5F7791"/>
      </a:dk2>
      <a:lt2>
        <a:srgbClr val="FFFFFF"/>
      </a:lt2>
      <a:accent1>
        <a:srgbClr val="AF0039"/>
      </a:accent1>
      <a:accent2>
        <a:srgbClr val="DE9515"/>
      </a:accent2>
      <a:accent3>
        <a:srgbClr val="798FA4"/>
      </a:accent3>
      <a:accent4>
        <a:srgbClr val="5B0858"/>
      </a:accent4>
      <a:accent5>
        <a:srgbClr val="A0BF35"/>
      </a:accent5>
      <a:accent6>
        <a:srgbClr val="F4D104"/>
      </a:accent6>
      <a:hlink>
        <a:srgbClr val="EB8803"/>
      </a:hlink>
      <a:folHlink>
        <a:srgbClr val="EB8803"/>
      </a:folHlink>
    </a:clrScheme>
    <a:fontScheme name="UZ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B745ADF97C5442AAA3BADB859305BF" ma:contentTypeVersion="1" ma:contentTypeDescription="Een nieuw document maken." ma:contentTypeScope="" ma:versionID="17cafea9b507c843a1c19def41ae2628">
  <xsd:schema xmlns:xsd="http://www.w3.org/2001/XMLSchema" xmlns:p="http://schemas.microsoft.com/office/2006/metadata/properties" xmlns:ns1="http://schemas.microsoft.com/sharepoint/v3" targetNamespace="http://schemas.microsoft.com/office/2006/metadata/properties" ma:root="true" ma:fieldsID="e82590d2a749661022216cb6207931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Begindatum van de planning" ma:description="" ma:hidden="true" ma:internalName="PublishingStartDate">
      <xsd:simpleType>
        <xsd:restriction base="dms:Unknown"/>
      </xsd:simpleType>
    </xsd:element>
    <xsd:element name="PublishingExpirationDate" ma:index="9" nillable="true" ma:displayName="Einddatum van de plan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ma:readOnly="true"/>
        <xsd:element ref="dc:title"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F1E6C31-1B75-44B3-BF45-9E6AC230191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002AE7D-FE17-410C-BFEF-D3CEF6DC87FB}">
  <ds:schemaRefs>
    <ds:schemaRef ds:uri="http://schemas.microsoft.com/sharepoint/v3/contenttype/forms"/>
  </ds:schemaRefs>
</ds:datastoreItem>
</file>

<file path=customXml/itemProps3.xml><?xml version="1.0" encoding="utf-8"?>
<ds:datastoreItem xmlns:ds="http://schemas.openxmlformats.org/officeDocument/2006/customXml" ds:itemID="{40FE48E9-32F1-41A8-9165-C76F38A4D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7321</TotalTime>
  <Words>4260</Words>
  <Application>Microsoft Office PowerPoint</Application>
  <PresentationFormat>Diavoorstelling (4:3)</PresentationFormat>
  <Paragraphs>590</Paragraphs>
  <Slides>38</Slides>
  <Notes>38</Notes>
  <HiddenSlides>4</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38</vt:i4>
      </vt:variant>
    </vt:vector>
  </HeadingPairs>
  <TitlesOfParts>
    <vt:vector size="45" baseType="lpstr">
      <vt:lpstr>Arial</vt:lpstr>
      <vt:lpstr>Calibri</vt:lpstr>
      <vt:lpstr>Symbol</vt:lpstr>
      <vt:lpstr>Times New Roman</vt:lpstr>
      <vt:lpstr>Wingdings</vt:lpstr>
      <vt:lpstr>Wingdings 3</vt:lpstr>
      <vt:lpstr>20100609 UZATemplate_V5 (2)</vt:lpstr>
      <vt:lpstr>Veilige transfusie van  bloed(producten) Verpleegkundige verantwoordelijkheden</vt:lpstr>
      <vt:lpstr>Wat is hemovigilantie?</vt:lpstr>
      <vt:lpstr>Wat is hemovigilantie?</vt:lpstr>
      <vt:lpstr>Veilige transfusie van bloed(producten) Inleiding</vt:lpstr>
      <vt:lpstr>Veilige transfusie van bloed(producten) Inleiding</vt:lpstr>
      <vt:lpstr>Veilige transfusie van bloed(producten) Inleiding</vt:lpstr>
      <vt:lpstr>Veilige transfusie van bloed(producten) Inleiding</vt:lpstr>
      <vt:lpstr>Veilige transfusie van bloed(producten) Bloedgroepbepaling</vt:lpstr>
      <vt:lpstr>Veilige transfusie van bloed(producten) Bloedgroepbepaling</vt:lpstr>
      <vt:lpstr>Veilige transfusie van bloed(producten) Bloedgroepbepaling</vt:lpstr>
      <vt:lpstr>Gelijktijdig genomen stalen</vt:lpstr>
      <vt:lpstr>Gelijktijdig genomen stalen</vt:lpstr>
      <vt:lpstr>Veilige transfusie van bloed(producten) Bestellen bloed</vt:lpstr>
      <vt:lpstr>Veilige transfusie van bloed(producten) Bestellen bloed</vt:lpstr>
      <vt:lpstr>Veilige transfusie van bloed(producten)  Bestellen bloed</vt:lpstr>
      <vt:lpstr>Veilige transfusie van bloed(producten) Levering</vt:lpstr>
      <vt:lpstr>Veilige transfusie van bloed(producten) Levering</vt:lpstr>
      <vt:lpstr>Veilige transfusie van bloed(producten) Levering</vt:lpstr>
      <vt:lpstr>Veilige transfusie van bloed(producten) Levering</vt:lpstr>
      <vt:lpstr>Veilige transfusie van bloed(producten) Levering</vt:lpstr>
      <vt:lpstr>Veilige transfusie van (bloed)producten  Levering:  controles bij afhalen</vt:lpstr>
      <vt:lpstr>Veilige transfusie van bloed(producten) Bewaren</vt:lpstr>
      <vt:lpstr>Veilige transfusie van bloed(producten) Bewaren</vt:lpstr>
      <vt:lpstr>Veilige transfusie van bloed(producten) Toedienen van bloed – controles bij de patiënt</vt:lpstr>
      <vt:lpstr>Veilige transfusie van bloed(producten) Toedienen van bloed – controles bij de patiënt</vt:lpstr>
      <vt:lpstr>Vb. Transfusie-incident Toediening ECL bestemd voor andere pt</vt:lpstr>
      <vt:lpstr>Veilige transfusie van bloed(producten) Toedienen van bloed – controles bij de patiënt (2)</vt:lpstr>
      <vt:lpstr>Veilige transfusie van bloed(producten) Toedienen van bloed – controles bij de patiënt</vt:lpstr>
      <vt:lpstr>Veilige transfusie van bloed(producten) Toedienen van bloed – controles bij de patiënt (5)</vt:lpstr>
      <vt:lpstr>Veilige transfusie van bloed(producten) Toedienen van bloed – controles bij de patiënt</vt:lpstr>
      <vt:lpstr>Veilige transfusie van bloed(producten) Toedienen van bloed – controles bij de patiënt</vt:lpstr>
      <vt:lpstr>Veilige transfusie van bloed(producten) Toedienen van bloed – controles bij de patiënt</vt:lpstr>
      <vt:lpstr>Veilige transfusie van bloed(producten) Toedienen van bloed – controles bij de patiënt</vt:lpstr>
      <vt:lpstr>Veilige transfusie van bloed(producten) Toedienen van bloed - werkwijze</vt:lpstr>
      <vt:lpstr>Veilige transfusie van bloed(producten) Toedienen van bloed – Administratie</vt:lpstr>
      <vt:lpstr>Veilige transfusie van bloed(producten) Toedienen van bloed - Administratie</vt:lpstr>
      <vt:lpstr>Veilige transfusie van bloed(producten) Transfusiereacties</vt:lpstr>
      <vt:lpstr>Veilige transfusie van bloed(producten) Transfusiereacties</vt:lpstr>
    </vt:vector>
  </TitlesOfParts>
  <Company>Universitair Ziekenhuis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Vanderschueren, Tina</dc:creator>
  <cp:lastModifiedBy>Maes, Dirk</cp:lastModifiedBy>
  <cp:revision>558</cp:revision>
  <dcterms:created xsi:type="dcterms:W3CDTF">2010-09-06T12:35:45Z</dcterms:created>
  <dcterms:modified xsi:type="dcterms:W3CDTF">2022-12-26T10:35:05Z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0x01010084B745ADF97C5442AAA3BADB859305BF</vt:lpwstr>
  </property>
</Properties>
</file>