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48"/>
  </p:notesMasterIdLst>
  <p:handoutMasterIdLst>
    <p:handoutMasterId r:id="rId49"/>
  </p:handoutMasterIdLst>
  <p:sldIdLst>
    <p:sldId id="256" r:id="rId2"/>
    <p:sldId id="355" r:id="rId3"/>
    <p:sldId id="400" r:id="rId4"/>
    <p:sldId id="257" r:id="rId5"/>
    <p:sldId id="316" r:id="rId6"/>
    <p:sldId id="401" r:id="rId7"/>
    <p:sldId id="396" r:id="rId8"/>
    <p:sldId id="362" r:id="rId9"/>
    <p:sldId id="349" r:id="rId10"/>
    <p:sldId id="260" r:id="rId11"/>
    <p:sldId id="359" r:id="rId12"/>
    <p:sldId id="360" r:id="rId13"/>
    <p:sldId id="361" r:id="rId14"/>
    <p:sldId id="397" r:id="rId15"/>
    <p:sldId id="398" r:id="rId16"/>
    <p:sldId id="399" r:id="rId17"/>
    <p:sldId id="363" r:id="rId18"/>
    <p:sldId id="364" r:id="rId19"/>
    <p:sldId id="384" r:id="rId20"/>
    <p:sldId id="385" r:id="rId21"/>
    <p:sldId id="381" r:id="rId22"/>
    <p:sldId id="336" r:id="rId23"/>
    <p:sldId id="380" r:id="rId24"/>
    <p:sldId id="271" r:id="rId25"/>
    <p:sldId id="358" r:id="rId26"/>
    <p:sldId id="318" r:id="rId27"/>
    <p:sldId id="382" r:id="rId28"/>
    <p:sldId id="306" r:id="rId29"/>
    <p:sldId id="383" r:id="rId30"/>
    <p:sldId id="394" r:id="rId31"/>
    <p:sldId id="395" r:id="rId32"/>
    <p:sldId id="386" r:id="rId33"/>
    <p:sldId id="357" r:id="rId34"/>
    <p:sldId id="387" r:id="rId35"/>
    <p:sldId id="389" r:id="rId36"/>
    <p:sldId id="402" r:id="rId37"/>
    <p:sldId id="391" r:id="rId38"/>
    <p:sldId id="393" r:id="rId39"/>
    <p:sldId id="319" r:id="rId40"/>
    <p:sldId id="281" r:id="rId41"/>
    <p:sldId id="321" r:id="rId42"/>
    <p:sldId id="315" r:id="rId43"/>
    <p:sldId id="378" r:id="rId44"/>
    <p:sldId id="379" r:id="rId45"/>
    <p:sldId id="365" r:id="rId46"/>
    <p:sldId id="392" r:id="rId47"/>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9447" autoAdjust="0"/>
  </p:normalViewPr>
  <p:slideViewPr>
    <p:cSldViewPr snapToGrid="0" snapToObjects="1">
      <p:cViewPr varScale="1">
        <p:scale>
          <a:sx n="141" d="100"/>
          <a:sy n="141" d="100"/>
        </p:scale>
        <p:origin x="1160" y="18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32D5F4D-5523-BB45-81F8-5382AA6657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a:extLst>
              <a:ext uri="{FF2B5EF4-FFF2-40B4-BE49-F238E27FC236}">
                <a16:creationId xmlns:a16="http://schemas.microsoft.com/office/drawing/2014/main" id="{33F96C3A-6A2C-B84C-B36A-7D8919F786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630BA3-10B5-3F47-BFD0-ED3224465922}" type="datetimeFigureOut">
              <a:rPr lang="en-US" smtClean="0"/>
              <a:t>6/5/19</a:t>
            </a:fld>
            <a:endParaRPr lang="en-US"/>
          </a:p>
        </p:txBody>
      </p:sp>
      <p:sp>
        <p:nvSpPr>
          <p:cNvPr id="4" name="Tijdelijke aanduiding voor voettekst 3">
            <a:extLst>
              <a:ext uri="{FF2B5EF4-FFF2-40B4-BE49-F238E27FC236}">
                <a16:creationId xmlns:a16="http://schemas.microsoft.com/office/drawing/2014/main" id="{958274B1-A79C-0D42-A27E-3E85043F1E4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a:extLst>
              <a:ext uri="{FF2B5EF4-FFF2-40B4-BE49-F238E27FC236}">
                <a16:creationId xmlns:a16="http://schemas.microsoft.com/office/drawing/2014/main" id="{A23815A2-0EA3-FF4E-A64B-F828EDEC677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A9608A-D138-3346-A343-90966169DE65}" type="slidenum">
              <a:rPr lang="en-US" smtClean="0"/>
              <a:t>‹nr.›</a:t>
            </a:fld>
            <a:endParaRPr lang="en-US"/>
          </a:p>
        </p:txBody>
      </p:sp>
    </p:spTree>
    <p:extLst>
      <p:ext uri="{BB962C8B-B14F-4D97-AF65-F5344CB8AC3E}">
        <p14:creationId xmlns:p14="http://schemas.microsoft.com/office/powerpoint/2010/main" val="3215005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0F1CB7-162B-4547-8B2A-EC0A869278F3}" type="datetimeFigureOut">
              <a:rPr lang="nl-NL" smtClean="0"/>
              <a:t>05-06-19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93DE57-2D6B-B94B-8942-D9A6CEB8B239}" type="slidenum">
              <a:rPr lang="nl-NL" smtClean="0"/>
              <a:t>‹nr.›</a:t>
            </a:fld>
            <a:endParaRPr lang="nl-NL"/>
          </a:p>
        </p:txBody>
      </p:sp>
    </p:spTree>
    <p:extLst>
      <p:ext uri="{BB962C8B-B14F-4D97-AF65-F5344CB8AC3E}">
        <p14:creationId xmlns:p14="http://schemas.microsoft.com/office/powerpoint/2010/main" val="70906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457200" indent="-457200">
              <a:buFont typeface="Arial" panose="020B0604020202020204" pitchFamily="34" charset="0"/>
              <a:buChar char="•"/>
            </a:pPr>
            <a:r>
              <a:rPr lang="en-US" dirty="0"/>
              <a:t>specified, explicit and legitimate purposes and not further processed in a manner that is incompatible with those purposes – but Article 89 exemption for scientific research</a:t>
            </a:r>
          </a:p>
          <a:p>
            <a:pPr marL="457200" indent="-457200">
              <a:buFont typeface="Arial" panose="020B0604020202020204" pitchFamily="34" charset="0"/>
              <a:buChar char="•"/>
            </a:pPr>
            <a:r>
              <a:rPr lang="nl-BE" dirty="0"/>
              <a:t>adequate, relevant and limited to what is necessary </a:t>
            </a:r>
          </a:p>
          <a:p>
            <a:pPr marL="457200" indent="-457200">
              <a:buFont typeface="Arial" panose="020B0604020202020204" pitchFamily="34" charset="0"/>
              <a:buChar char="•"/>
            </a:pPr>
            <a:r>
              <a:rPr lang="nl-BE" sz="1200" b="0" i="0" u="none" strike="noStrike" kern="1200" dirty="0">
                <a:solidFill>
                  <a:schemeClr val="tx1"/>
                </a:solidFill>
                <a:effectLst/>
                <a:latin typeface="+mn-lt"/>
                <a:ea typeface="+mn-ea"/>
                <a:cs typeface="+mn-cs"/>
              </a:rPr>
              <a:t>accurate and, where necessary, kept up to date</a:t>
            </a:r>
          </a:p>
          <a:p>
            <a:pPr marL="457200" indent="-457200">
              <a:buFont typeface="Arial" panose="020B0604020202020204" pitchFamily="34" charset="0"/>
              <a:buChar char="•"/>
            </a:pPr>
            <a:r>
              <a:rPr lang="nl-BE" sz="1200" b="0" i="0" u="none" strike="noStrike" kern="1200" dirty="0">
                <a:solidFill>
                  <a:schemeClr val="tx1"/>
                </a:solidFill>
                <a:effectLst/>
                <a:latin typeface="+mn-lt"/>
                <a:ea typeface="+mn-ea"/>
                <a:cs typeface="+mn-cs"/>
              </a:rPr>
              <a:t>kept in a form which permits identification of data subjects for no longer than is necessary for the purposes for which the personal data are processed – but again article 89 exemption</a:t>
            </a:r>
          </a:p>
          <a:p>
            <a:pPr marL="457200" indent="-457200">
              <a:buFont typeface="Arial" panose="020B0604020202020204" pitchFamily="34" charset="0"/>
              <a:buChar char="•"/>
            </a:pPr>
            <a:r>
              <a:rPr lang="nl-BE" sz="1200" b="0" i="0" u="none" strike="noStrike" kern="1200" dirty="0">
                <a:solidFill>
                  <a:schemeClr val="tx1"/>
                </a:solidFill>
                <a:effectLst/>
                <a:latin typeface="+mn-lt"/>
                <a:ea typeface="+mn-ea"/>
                <a:cs typeface="+mn-cs"/>
              </a:rPr>
              <a:t>processed in a manner that ensures appropriate security of the personal data</a:t>
            </a:r>
          </a:p>
          <a:p>
            <a:pPr marL="457200" indent="-457200">
              <a:buFont typeface="Arial" panose="020B0604020202020204" pitchFamily="34" charset="0"/>
              <a:buChar char="•"/>
            </a:pPr>
            <a:r>
              <a:rPr lang="nl-BE" sz="1200" b="0" i="0" u="none" strike="noStrike" kern="1200" dirty="0">
                <a:solidFill>
                  <a:schemeClr val="tx1"/>
                </a:solidFill>
                <a:effectLst/>
                <a:latin typeface="+mn-lt"/>
                <a:ea typeface="+mn-ea"/>
                <a:cs typeface="+mn-cs"/>
              </a:rPr>
              <a:t>controller shall be responsible for, and be able to demonstrate compliance </a:t>
            </a:r>
            <a:endParaRPr lang="en-US" dirty="0"/>
          </a:p>
        </p:txBody>
      </p:sp>
      <p:sp>
        <p:nvSpPr>
          <p:cNvPr id="4" name="Tijdelijke aanduiding voor dianummer 3"/>
          <p:cNvSpPr>
            <a:spLocks noGrp="1"/>
          </p:cNvSpPr>
          <p:nvPr>
            <p:ph type="sldNum" sz="quarter" idx="10"/>
          </p:nvPr>
        </p:nvSpPr>
        <p:spPr/>
        <p:txBody>
          <a:bodyPr/>
          <a:lstStyle/>
          <a:p>
            <a:fld id="{7693DE57-2D6B-B94B-8942-D9A6CEB8B239}" type="slidenum">
              <a:rPr lang="nl-NL" smtClean="0"/>
              <a:t>4</a:t>
            </a:fld>
            <a:endParaRPr lang="nl-NL"/>
          </a:p>
        </p:txBody>
      </p:sp>
    </p:spTree>
    <p:extLst>
      <p:ext uri="{BB962C8B-B14F-4D97-AF65-F5344CB8AC3E}">
        <p14:creationId xmlns:p14="http://schemas.microsoft.com/office/powerpoint/2010/main" val="321388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fr-FR" dirty="0"/>
              <a:t>‘</a:t>
            </a:r>
            <a:r>
              <a:rPr lang="fr-FR" dirty="0" err="1"/>
              <a:t>Gegevensbeschermingsautoriteit</a:t>
            </a:r>
            <a:r>
              <a:rPr lang="fr-FR" dirty="0"/>
              <a:t>’) </a:t>
            </a:r>
            <a:r>
              <a:rPr lang="fr-FR" dirty="0" err="1"/>
              <a:t>wet</a:t>
            </a:r>
            <a:r>
              <a:rPr lang="fr-FR" dirty="0"/>
              <a:t> van 3 </a:t>
            </a:r>
            <a:r>
              <a:rPr lang="fr-FR" dirty="0" err="1"/>
              <a:t>december</a:t>
            </a:r>
            <a:r>
              <a:rPr lang="fr-FR" dirty="0"/>
              <a:t> 2017</a:t>
            </a:r>
            <a:endParaRPr lang="en-US" dirty="0"/>
          </a:p>
        </p:txBody>
      </p:sp>
      <p:sp>
        <p:nvSpPr>
          <p:cNvPr id="4" name="Tijdelijke aanduiding voor dianummer 3"/>
          <p:cNvSpPr>
            <a:spLocks noGrp="1"/>
          </p:cNvSpPr>
          <p:nvPr>
            <p:ph type="sldNum" sz="quarter" idx="10"/>
          </p:nvPr>
        </p:nvSpPr>
        <p:spPr/>
        <p:txBody>
          <a:bodyPr/>
          <a:lstStyle/>
          <a:p>
            <a:fld id="{7693DE57-2D6B-B94B-8942-D9A6CEB8B239}" type="slidenum">
              <a:rPr lang="nl-NL" smtClean="0"/>
              <a:t>10</a:t>
            </a:fld>
            <a:endParaRPr lang="nl-NL"/>
          </a:p>
        </p:txBody>
      </p:sp>
    </p:spTree>
    <p:extLst>
      <p:ext uri="{BB962C8B-B14F-4D97-AF65-F5344CB8AC3E}">
        <p14:creationId xmlns:p14="http://schemas.microsoft.com/office/powerpoint/2010/main" val="4223683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Recital 33 therefore allows data subjects ‘to give their consent to certain areas of scientific research when in keeping with </a:t>
            </a:r>
            <a:r>
              <a:rPr lang="en-US" dirty="0" err="1"/>
              <a:t>recognised</a:t>
            </a:r>
            <a:r>
              <a:rPr lang="en-US" dirty="0"/>
              <a:t> ethical standards for scientific research. Data subjects should have the opportunity to give their consent only to certain areas of research or parts of research projects to the extent allowed by the intended purpose.’</a:t>
            </a:r>
          </a:p>
          <a:p>
            <a:r>
              <a:rPr lang="nl-BE" sz="1200" b="0" i="1" u="none" strike="noStrike" kern="1200" dirty="0">
                <a:solidFill>
                  <a:schemeClr val="tx1"/>
                </a:solidFill>
                <a:effectLst/>
                <a:latin typeface="+mn-lt"/>
                <a:ea typeface="+mn-ea"/>
                <a:cs typeface="+mn-cs"/>
              </a:rPr>
              <a:t>Plain language</a:t>
            </a:r>
            <a:r>
              <a:rPr lang="nl-BE" sz="1200" b="0" i="0" u="none" strike="noStrike" kern="1200" dirty="0">
                <a:solidFill>
                  <a:schemeClr val="tx1"/>
                </a:solidFill>
                <a:effectLst/>
                <a:latin typeface="+mn-lt"/>
                <a:ea typeface="+mn-ea"/>
                <a:cs typeface="+mn-cs"/>
              </a:rPr>
              <a:t>.  Any information and communications regarding data processing must be “easily accessible and easy to understand,” and “clear and plain language [must] be used.” (Recital 39)  Similarly, consent provisions cannot be “buried” in another, longer document.  If consent is given in the context of a document that also addresses other matters, the consent portion of the document must be “clearly distinguishable from the other matters, in an intelligible and easily accessible form, using clear and plain language.”  (Article 7(2)) </a:t>
            </a:r>
          </a:p>
          <a:p>
            <a:r>
              <a:rPr lang="nl-BE" sz="1200" b="0" i="1" u="none" strike="noStrike" kern="1200" dirty="0">
                <a:solidFill>
                  <a:schemeClr val="tx1"/>
                </a:solidFill>
                <a:effectLst/>
                <a:latin typeface="+mn-lt"/>
                <a:ea typeface="+mn-ea"/>
                <a:cs typeface="+mn-cs"/>
              </a:rPr>
              <a:t>Affirmative act</a:t>
            </a:r>
            <a:r>
              <a:rPr lang="nl-BE" sz="1200" b="0" i="0" u="none" strike="noStrike" kern="1200" dirty="0">
                <a:solidFill>
                  <a:schemeClr val="tx1"/>
                </a:solidFill>
                <a:effectLst/>
                <a:latin typeface="+mn-lt"/>
                <a:ea typeface="+mn-ea"/>
                <a:cs typeface="+mn-cs"/>
              </a:rPr>
              <a:t>.  Consent must be “freely given, specific, informed and unambiguous.”  (Recital 32) The data subject must signify his or her consent through an affirmative act, such as by signing a written document, checking a box on a website, or other action that clearly demonstrates the subject’s intent to agree to the data processing.  It is not appropriate to set up an “opt-out” system whereby the data subject has consented to the data processing unless he or she takes an affirmative action to show a lack of consent, as “[s]ilence, pre-ticked boxes, or inactivity” does not constitute consent.</a:t>
            </a:r>
          </a:p>
          <a:p>
            <a:r>
              <a:rPr lang="nl-BE" sz="1200" b="0" i="1" u="none" strike="noStrike" kern="1200" dirty="0">
                <a:solidFill>
                  <a:schemeClr val="tx1"/>
                </a:solidFill>
                <a:effectLst/>
                <a:latin typeface="+mn-lt"/>
                <a:ea typeface="+mn-ea"/>
                <a:cs typeface="+mn-cs"/>
              </a:rPr>
              <a:t>Documentation</a:t>
            </a:r>
            <a:r>
              <a:rPr lang="nl-BE" sz="1200" b="0" i="0" u="none" strike="noStrike" kern="1200" dirty="0">
                <a:solidFill>
                  <a:schemeClr val="tx1"/>
                </a:solidFill>
                <a:effectLst/>
                <a:latin typeface="+mn-lt"/>
                <a:ea typeface="+mn-ea"/>
                <a:cs typeface="+mn-cs"/>
              </a:rPr>
              <a:t>.  Whenever data processing is based on the consent of the data subject, the controller must be able to demonstrate that such consent was valid and documented.  (Article 7(1))</a:t>
            </a:r>
          </a:p>
          <a:p>
            <a:r>
              <a:rPr lang="nl-BE" sz="1200" b="0" i="1" u="none" strike="noStrike" kern="1200" dirty="0">
                <a:solidFill>
                  <a:schemeClr val="tx1"/>
                </a:solidFill>
                <a:effectLst/>
                <a:latin typeface="+mn-lt"/>
                <a:ea typeface="+mn-ea"/>
                <a:cs typeface="+mn-cs"/>
              </a:rPr>
              <a:t>Withdrawal of consent.</a:t>
            </a:r>
            <a:r>
              <a:rPr lang="nl-BE" sz="1200" b="0" i="0" u="none" strike="noStrike" kern="1200" dirty="0">
                <a:solidFill>
                  <a:schemeClr val="tx1"/>
                </a:solidFill>
                <a:effectLst/>
                <a:latin typeface="+mn-lt"/>
                <a:ea typeface="+mn-ea"/>
                <a:cs typeface="+mn-cs"/>
              </a:rPr>
              <a:t>  A data subject may withdraw his or her consent to data processing at any time.  (Article 7(3))  Data subjects must be informed at the time they give consent that such withdrawal will not retroactively invalidate any data processing that took place in accordance with the original consent.  Data processors and controllers must make it as easy to withdraw consent as it is to give consent; for example, if a person can give consent to data processing by clicking a checkbox on a website, withdrawal of consent cannot require mailing a paper letter to a post office address.</a:t>
            </a:r>
          </a:p>
          <a:p>
            <a:r>
              <a:rPr lang="nl-BE" sz="1200" b="0" i="1" u="none" strike="noStrike" kern="1200" dirty="0">
                <a:solidFill>
                  <a:schemeClr val="tx1"/>
                </a:solidFill>
                <a:effectLst/>
                <a:latin typeface="+mn-lt"/>
                <a:ea typeface="+mn-ea"/>
                <a:cs typeface="+mn-cs"/>
              </a:rPr>
              <a:t>Invalid consent.</a:t>
            </a:r>
            <a:r>
              <a:rPr lang="nl-BE" sz="1200" b="0" i="0" u="none" strike="noStrike" kern="1200" dirty="0">
                <a:solidFill>
                  <a:schemeClr val="tx1"/>
                </a:solidFill>
                <a:effectLst/>
                <a:latin typeface="+mn-lt"/>
                <a:ea typeface="+mn-ea"/>
                <a:cs typeface="+mn-cs"/>
              </a:rPr>
              <a:t>  Consent is not valid if it is not freely given.  For example, “if the data subject has no genuine or free choice or is unable to refuse or withdraw consent without detriment,” consent is not freely given and is thus presumed to be invalid.  (Recital 42)  Similarly, in situations in which the controller’s performance of a contractual obligation or provision of a service is contingent upon the data subject’s granting of consent to process his or her personal data, consent is presumed to be invalid if data processing is not necessary for the controller to meet its obligations.  (Recital 43; Article 7(4))</a:t>
            </a:r>
          </a:p>
          <a:p>
            <a:r>
              <a:rPr lang="nl-BE" sz="1200" b="0" i="1" u="none" strike="noStrike" kern="1200" dirty="0">
                <a:solidFill>
                  <a:schemeClr val="tx1"/>
                </a:solidFill>
                <a:effectLst/>
                <a:latin typeface="+mn-lt"/>
                <a:ea typeface="+mn-ea"/>
                <a:cs typeface="+mn-cs"/>
              </a:rPr>
              <a:t>Consent for use of minors’ data</a:t>
            </a:r>
            <a:r>
              <a:rPr lang="nl-BE" sz="1200" b="0" i="0" u="none" strike="noStrike" kern="1200" dirty="0">
                <a:solidFill>
                  <a:schemeClr val="tx1"/>
                </a:solidFill>
                <a:effectLst/>
                <a:latin typeface="+mn-lt"/>
                <a:ea typeface="+mn-ea"/>
                <a:cs typeface="+mn-cs"/>
              </a:rPr>
              <a:t>.  “Information society services,” which encompass online services such as social media sites, cannot be provided to minors under the age of sixteen without parental consent.  (Article 8)  (Note that individual Member States may establish laws permitting minors as young as thirteen to access information society services without parental consent.)</a:t>
            </a:r>
          </a:p>
          <a:p>
            <a:r>
              <a:rPr lang="nl-BE" sz="1200" b="0" i="1" u="none" strike="noStrike" kern="1200" dirty="0">
                <a:solidFill>
                  <a:schemeClr val="tx1"/>
                </a:solidFill>
                <a:effectLst/>
                <a:latin typeface="+mn-lt"/>
                <a:ea typeface="+mn-ea"/>
                <a:cs typeface="+mn-cs"/>
              </a:rPr>
              <a:t>Consent for processing special categories of personal data.</a:t>
            </a:r>
            <a:r>
              <a:rPr lang="nl-BE" sz="1200" b="0" i="0" u="none" strike="noStrike" kern="1200" dirty="0">
                <a:solidFill>
                  <a:schemeClr val="tx1"/>
                </a:solidFill>
                <a:effectLst/>
                <a:latin typeface="+mn-lt"/>
                <a:ea typeface="+mn-ea"/>
                <a:cs typeface="+mn-cs"/>
              </a:rPr>
              <a:t>  The processing of sensitive personal data, which is defined as data that reveals the subject’s racial or ethnic origin, political opinions, religious or philosophical beliefs, or trade union membership, as well as genetic data, biometric data used for identification purposes, health information, and data concerning a person’s sex life or sexual orientation, is prohibited unless the individual has given explicit consent to the processing.  (Article 9)  Some Member States may prohibit the processing of such data in every situation, regardless of whether the data subject consents.</a:t>
            </a:r>
          </a:p>
          <a:p>
            <a:r>
              <a:rPr lang="nl-BE" sz="1200" b="0" i="1" u="none" strike="noStrike" kern="1200" dirty="0">
                <a:solidFill>
                  <a:schemeClr val="tx1"/>
                </a:solidFill>
                <a:effectLst/>
                <a:latin typeface="+mn-lt"/>
                <a:ea typeface="+mn-ea"/>
                <a:cs typeface="+mn-cs"/>
              </a:rPr>
              <a:t>Limitations on data collection and processing</a:t>
            </a:r>
            <a:r>
              <a:rPr lang="nl-BE" sz="1200" b="0" i="0" u="none" strike="noStrike" kern="1200" dirty="0">
                <a:solidFill>
                  <a:schemeClr val="tx1"/>
                </a:solidFill>
                <a:effectLst/>
                <a:latin typeface="+mn-lt"/>
                <a:ea typeface="+mn-ea"/>
                <a:cs typeface="+mn-cs"/>
              </a:rPr>
              <a:t>.  Data processors and controllers may only collect the personal data needed for the purpose of the data processing activity, and may only retain personal data for the time period needed to carry out the purpose of the data processing.  (Recital 39)  Personal data may not be retained in perpetuity, nor may personal data be used or processed for any purpose other than that for which the individual gave consent, unless additional consent is obtained or another, legitimate justification for the processing is demonstrated (such as compliance with legal requirements).</a:t>
            </a:r>
          </a:p>
          <a:p>
            <a:endParaRPr lang="en-US" dirty="0"/>
          </a:p>
        </p:txBody>
      </p:sp>
      <p:sp>
        <p:nvSpPr>
          <p:cNvPr id="4" name="Tijdelijke aanduiding voor dianummer 3"/>
          <p:cNvSpPr>
            <a:spLocks noGrp="1"/>
          </p:cNvSpPr>
          <p:nvPr>
            <p:ph type="sldNum" sz="quarter" idx="10"/>
          </p:nvPr>
        </p:nvSpPr>
        <p:spPr/>
        <p:txBody>
          <a:bodyPr/>
          <a:lstStyle/>
          <a:p>
            <a:fld id="{7693DE57-2D6B-B94B-8942-D9A6CEB8B239}" type="slidenum">
              <a:rPr lang="nl-NL" smtClean="0"/>
              <a:t>28</a:t>
            </a:fld>
            <a:endParaRPr lang="nl-NL"/>
          </a:p>
        </p:txBody>
      </p:sp>
    </p:spTree>
    <p:extLst>
      <p:ext uri="{BB962C8B-B14F-4D97-AF65-F5344CB8AC3E}">
        <p14:creationId xmlns:p14="http://schemas.microsoft.com/office/powerpoint/2010/main" val="37108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Recital 33 therefore allows data subjects ‘to give their consent to certain areas of scientific research when in keeping with </a:t>
            </a:r>
            <a:r>
              <a:rPr lang="en-US" dirty="0" err="1"/>
              <a:t>recognised</a:t>
            </a:r>
            <a:r>
              <a:rPr lang="en-US" dirty="0"/>
              <a:t> ethical standards for scientific research. Data subjects should have the opportunity to give their consent only to certain areas of research or parts of research projects to the extent allowed by the intended purpose.’</a:t>
            </a:r>
          </a:p>
          <a:p>
            <a:r>
              <a:rPr lang="nl-BE" sz="1200" b="0" i="1" u="none" strike="noStrike" kern="1200" dirty="0">
                <a:solidFill>
                  <a:schemeClr val="tx1"/>
                </a:solidFill>
                <a:effectLst/>
                <a:latin typeface="+mn-lt"/>
                <a:ea typeface="+mn-ea"/>
                <a:cs typeface="+mn-cs"/>
              </a:rPr>
              <a:t>Plain language</a:t>
            </a:r>
            <a:r>
              <a:rPr lang="nl-BE" sz="1200" b="0" i="0" u="none" strike="noStrike" kern="1200" dirty="0">
                <a:solidFill>
                  <a:schemeClr val="tx1"/>
                </a:solidFill>
                <a:effectLst/>
                <a:latin typeface="+mn-lt"/>
                <a:ea typeface="+mn-ea"/>
                <a:cs typeface="+mn-cs"/>
              </a:rPr>
              <a:t>.  Any information and communications regarding data processing must be “easily accessible and easy to understand,” and “clear and plain language [must] be used.” (Recital 39)  Similarly, consent provisions cannot be “buried” in another, longer document.  If consent is given in the context of a document that also addresses other matters, the consent portion of the document must be “clearly distinguishable from the other matters, in an intelligible and easily accessible form, using clear and plain language.”  (Article 7(2)) </a:t>
            </a:r>
          </a:p>
          <a:p>
            <a:r>
              <a:rPr lang="nl-BE" sz="1200" b="0" i="1" u="none" strike="noStrike" kern="1200" dirty="0">
                <a:solidFill>
                  <a:schemeClr val="tx1"/>
                </a:solidFill>
                <a:effectLst/>
                <a:latin typeface="+mn-lt"/>
                <a:ea typeface="+mn-ea"/>
                <a:cs typeface="+mn-cs"/>
              </a:rPr>
              <a:t>Affirmative act</a:t>
            </a:r>
            <a:r>
              <a:rPr lang="nl-BE" sz="1200" b="0" i="0" u="none" strike="noStrike" kern="1200" dirty="0">
                <a:solidFill>
                  <a:schemeClr val="tx1"/>
                </a:solidFill>
                <a:effectLst/>
                <a:latin typeface="+mn-lt"/>
                <a:ea typeface="+mn-ea"/>
                <a:cs typeface="+mn-cs"/>
              </a:rPr>
              <a:t>.  Consent must be “freely given, specific, informed and unambiguous.”  (Recital 32) The data subject must signify his or her consent through an affirmative act, such as by signing a written document, checking a box on a website, or other action that clearly demonstrates the subject’s intent to agree to the data processing.  It is not appropriate to set up an “opt-out” system whereby the data subject has consented to the data processing unless he or she takes an affirmative action to show a lack of consent, as “[s]ilence, pre-ticked boxes, or inactivity” does not constitute consent.</a:t>
            </a:r>
          </a:p>
          <a:p>
            <a:r>
              <a:rPr lang="nl-BE" sz="1200" b="0" i="1" u="none" strike="noStrike" kern="1200" dirty="0">
                <a:solidFill>
                  <a:schemeClr val="tx1"/>
                </a:solidFill>
                <a:effectLst/>
                <a:latin typeface="+mn-lt"/>
                <a:ea typeface="+mn-ea"/>
                <a:cs typeface="+mn-cs"/>
              </a:rPr>
              <a:t>Documentation</a:t>
            </a:r>
            <a:r>
              <a:rPr lang="nl-BE" sz="1200" b="0" i="0" u="none" strike="noStrike" kern="1200" dirty="0">
                <a:solidFill>
                  <a:schemeClr val="tx1"/>
                </a:solidFill>
                <a:effectLst/>
                <a:latin typeface="+mn-lt"/>
                <a:ea typeface="+mn-ea"/>
                <a:cs typeface="+mn-cs"/>
              </a:rPr>
              <a:t>.  Whenever data processing is based on the consent of the data subject, the controller must be able to demonstrate that such consent was valid and documented.  (Article 7(1))</a:t>
            </a:r>
          </a:p>
          <a:p>
            <a:r>
              <a:rPr lang="nl-BE" sz="1200" b="0" i="1" u="none" strike="noStrike" kern="1200" dirty="0">
                <a:solidFill>
                  <a:schemeClr val="tx1"/>
                </a:solidFill>
                <a:effectLst/>
                <a:latin typeface="+mn-lt"/>
                <a:ea typeface="+mn-ea"/>
                <a:cs typeface="+mn-cs"/>
              </a:rPr>
              <a:t>Withdrawal of consent.</a:t>
            </a:r>
            <a:r>
              <a:rPr lang="nl-BE" sz="1200" b="0" i="0" u="none" strike="noStrike" kern="1200" dirty="0">
                <a:solidFill>
                  <a:schemeClr val="tx1"/>
                </a:solidFill>
                <a:effectLst/>
                <a:latin typeface="+mn-lt"/>
                <a:ea typeface="+mn-ea"/>
                <a:cs typeface="+mn-cs"/>
              </a:rPr>
              <a:t>  A data subject may withdraw his or her consent to data processing at any time.  (Article 7(3))  Data subjects must be informed at the time they give consent that such withdrawal will not retroactively invalidate any data processing that took place in accordance with the original consent.  Data processors and controllers must make it as easy to withdraw consent as it is to give consent; for example, if a person can give consent to data processing by clicking a checkbox on a website, withdrawal of consent cannot require mailing a paper letter to a post office address.</a:t>
            </a:r>
          </a:p>
          <a:p>
            <a:r>
              <a:rPr lang="nl-BE" sz="1200" b="0" i="1" u="none" strike="noStrike" kern="1200" dirty="0">
                <a:solidFill>
                  <a:schemeClr val="tx1"/>
                </a:solidFill>
                <a:effectLst/>
                <a:latin typeface="+mn-lt"/>
                <a:ea typeface="+mn-ea"/>
                <a:cs typeface="+mn-cs"/>
              </a:rPr>
              <a:t>Invalid consent.</a:t>
            </a:r>
            <a:r>
              <a:rPr lang="nl-BE" sz="1200" b="0" i="0" u="none" strike="noStrike" kern="1200" dirty="0">
                <a:solidFill>
                  <a:schemeClr val="tx1"/>
                </a:solidFill>
                <a:effectLst/>
                <a:latin typeface="+mn-lt"/>
                <a:ea typeface="+mn-ea"/>
                <a:cs typeface="+mn-cs"/>
              </a:rPr>
              <a:t>  Consent is not valid if it is not freely given.  For example, “if the data subject has no genuine or free choice or is unable to refuse or withdraw consent without detriment,” consent is not freely given and is thus presumed to be invalid.  (Recital 42)  Similarly, in situations in which the controller’s performance of a contractual obligation or provision of a service is contingent upon the data subject’s granting of consent to process his or her personal data, consent is presumed to be invalid if data processing is not necessary for the controller to meet its obligations.  (Recital 43; Article 7(4))</a:t>
            </a:r>
          </a:p>
          <a:p>
            <a:r>
              <a:rPr lang="nl-BE" sz="1200" b="0" i="1" u="none" strike="noStrike" kern="1200" dirty="0">
                <a:solidFill>
                  <a:schemeClr val="tx1"/>
                </a:solidFill>
                <a:effectLst/>
                <a:latin typeface="+mn-lt"/>
                <a:ea typeface="+mn-ea"/>
                <a:cs typeface="+mn-cs"/>
              </a:rPr>
              <a:t>Consent for use of minors’ data</a:t>
            </a:r>
            <a:r>
              <a:rPr lang="nl-BE" sz="1200" b="0" i="0" u="none" strike="noStrike" kern="1200" dirty="0">
                <a:solidFill>
                  <a:schemeClr val="tx1"/>
                </a:solidFill>
                <a:effectLst/>
                <a:latin typeface="+mn-lt"/>
                <a:ea typeface="+mn-ea"/>
                <a:cs typeface="+mn-cs"/>
              </a:rPr>
              <a:t>.  “Information society services,” which encompass online services such as social media sites, cannot be provided to minors under the age of sixteen without parental consent.  (Article 8)  (Note that individual Member States may establish laws permitting minors as young as thirteen to access information society services without parental consent.)</a:t>
            </a:r>
          </a:p>
          <a:p>
            <a:r>
              <a:rPr lang="nl-BE" sz="1200" b="0" i="1" u="none" strike="noStrike" kern="1200" dirty="0">
                <a:solidFill>
                  <a:schemeClr val="tx1"/>
                </a:solidFill>
                <a:effectLst/>
                <a:latin typeface="+mn-lt"/>
                <a:ea typeface="+mn-ea"/>
                <a:cs typeface="+mn-cs"/>
              </a:rPr>
              <a:t>Consent for processing special categories of personal data.</a:t>
            </a:r>
            <a:r>
              <a:rPr lang="nl-BE" sz="1200" b="0" i="0" u="none" strike="noStrike" kern="1200" dirty="0">
                <a:solidFill>
                  <a:schemeClr val="tx1"/>
                </a:solidFill>
                <a:effectLst/>
                <a:latin typeface="+mn-lt"/>
                <a:ea typeface="+mn-ea"/>
                <a:cs typeface="+mn-cs"/>
              </a:rPr>
              <a:t>  The processing of sensitive personal data, which is defined as data that reveals the subject’s racial or ethnic origin, political opinions, religious or philosophical beliefs, or trade union membership, as well as genetic data, biometric data used for identification purposes, health information, and data concerning a person’s sex life or sexual orientation, is prohibited unless the individual has given explicit consent to the processing.  (Article 9)  Some Member States may prohibit the processing of such data in every situation, regardless of whether the data subject consents.</a:t>
            </a:r>
          </a:p>
          <a:p>
            <a:r>
              <a:rPr lang="nl-BE" sz="1200" b="0" i="1" u="none" strike="noStrike" kern="1200" dirty="0">
                <a:solidFill>
                  <a:schemeClr val="tx1"/>
                </a:solidFill>
                <a:effectLst/>
                <a:latin typeface="+mn-lt"/>
                <a:ea typeface="+mn-ea"/>
                <a:cs typeface="+mn-cs"/>
              </a:rPr>
              <a:t>Limitations on data collection and processing</a:t>
            </a:r>
            <a:r>
              <a:rPr lang="nl-BE" sz="1200" b="0" i="0" u="none" strike="noStrike" kern="1200" dirty="0">
                <a:solidFill>
                  <a:schemeClr val="tx1"/>
                </a:solidFill>
                <a:effectLst/>
                <a:latin typeface="+mn-lt"/>
                <a:ea typeface="+mn-ea"/>
                <a:cs typeface="+mn-cs"/>
              </a:rPr>
              <a:t>.  Data processors and controllers may only collect the personal data needed for the purpose of the data processing activity, and may only retain personal data for the time period needed to carry out the purpose of the data processing.  (Recital 39)  Personal data may not be retained in perpetuity, nor may personal data be used or processed for any purpose other than that for which the individual gave consent, unless additional consent is obtained or another, legitimate justification for the processing is demonstrated (such as compliance with legal requirements).</a:t>
            </a:r>
          </a:p>
          <a:p>
            <a:endParaRPr lang="en-US" dirty="0"/>
          </a:p>
        </p:txBody>
      </p:sp>
      <p:sp>
        <p:nvSpPr>
          <p:cNvPr id="4" name="Tijdelijke aanduiding voor dianummer 3"/>
          <p:cNvSpPr>
            <a:spLocks noGrp="1"/>
          </p:cNvSpPr>
          <p:nvPr>
            <p:ph type="sldNum" sz="quarter" idx="10"/>
          </p:nvPr>
        </p:nvSpPr>
        <p:spPr/>
        <p:txBody>
          <a:bodyPr/>
          <a:lstStyle/>
          <a:p>
            <a:fld id="{7693DE57-2D6B-B94B-8942-D9A6CEB8B239}" type="slidenum">
              <a:rPr lang="nl-NL" smtClean="0"/>
              <a:t>29</a:t>
            </a:fld>
            <a:endParaRPr lang="nl-NL"/>
          </a:p>
        </p:txBody>
      </p:sp>
    </p:spTree>
    <p:extLst>
      <p:ext uri="{BB962C8B-B14F-4D97-AF65-F5344CB8AC3E}">
        <p14:creationId xmlns:p14="http://schemas.microsoft.com/office/powerpoint/2010/main" val="3929565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There may be exemptions from the requirement to stop processing, for example where the processing is for the establishment, exercise or defence of legal claims. </a:t>
            </a:r>
          </a:p>
          <a:p>
            <a:pPr marL="0" marR="0" lvl="0" indent="0" algn="l" defTabSz="457200" rtl="0" eaLnBrk="1" fontAlgn="auto" latinLnBrk="0" hangingPunct="1">
              <a:lnSpc>
                <a:spcPct val="100000"/>
              </a:lnSpc>
              <a:spcBef>
                <a:spcPts val="0"/>
              </a:spcBef>
              <a:spcAft>
                <a:spcPts val="0"/>
              </a:spcAft>
              <a:buClrTx/>
              <a:buSzTx/>
              <a:buFontTx/>
              <a:buNone/>
              <a:tabLst/>
              <a:defRPr/>
            </a:pPr>
            <a:r>
              <a:rPr lang="nl-BE" sz="1200" kern="1200" dirty="0">
                <a:solidFill>
                  <a:schemeClr val="tx1"/>
                </a:solidFill>
                <a:effectLst/>
                <a:latin typeface="+mn-lt"/>
                <a:ea typeface="+mn-ea"/>
                <a:cs typeface="+mn-cs"/>
              </a:rPr>
              <a:t>h) Rights in relation to </a:t>
            </a:r>
            <a:r>
              <a:rPr lang="nl-BE" sz="1200" b="1" kern="1200" dirty="0">
                <a:solidFill>
                  <a:schemeClr val="tx1"/>
                </a:solidFill>
                <a:effectLst/>
                <a:latin typeface="+mn-lt"/>
                <a:ea typeface="+mn-ea"/>
                <a:cs typeface="+mn-cs"/>
              </a:rPr>
              <a:t>automated decision making and profiling </a:t>
            </a:r>
            <a:endParaRPr lang="nl-BE" dirty="0"/>
          </a:p>
          <a:p>
            <a:r>
              <a:rPr lang="nl-BE" sz="1200" kern="1200" dirty="0">
                <a:solidFill>
                  <a:schemeClr val="tx1"/>
                </a:solidFill>
                <a:effectLst/>
                <a:latin typeface="+mn-lt"/>
                <a:ea typeface="+mn-ea"/>
                <a:cs typeface="+mn-cs"/>
              </a:rPr>
              <a:t>Individuals are given various safeguards against the risk that a potentially damaging decision is taken automatically. Generally, individuals will be entitled to </a:t>
            </a:r>
            <a:endParaRPr lang="nl-BE" dirty="0"/>
          </a:p>
          <a:p>
            <a:r>
              <a:rPr lang="nl-BE" sz="1200" kern="1200" dirty="0">
                <a:solidFill>
                  <a:schemeClr val="tx1"/>
                </a:solidFill>
                <a:effectLst/>
                <a:latin typeface="+mn-lt"/>
                <a:ea typeface="+mn-ea"/>
                <a:cs typeface="+mn-cs"/>
              </a:rPr>
              <a:t>obtain human intervention express their point of view, and </a:t>
            </a:r>
            <a:endParaRPr lang="nl-BE" dirty="0"/>
          </a:p>
          <a:p>
            <a:r>
              <a:rPr lang="nl-BE" sz="1200" kern="1200" dirty="0">
                <a:solidFill>
                  <a:schemeClr val="tx1"/>
                </a:solidFill>
                <a:effectLst/>
                <a:latin typeface="+mn-lt"/>
                <a:ea typeface="+mn-ea"/>
                <a:cs typeface="+mn-cs"/>
              </a:rPr>
              <a:t>obtain an explanation of the decision and challenge it. </a:t>
            </a:r>
            <a:endParaRPr lang="nl-BE"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l-BE" dirty="0"/>
          </a:p>
          <a:p>
            <a:endParaRPr lang="en-US" dirty="0"/>
          </a:p>
        </p:txBody>
      </p:sp>
      <p:sp>
        <p:nvSpPr>
          <p:cNvPr id="4" name="Tijdelijke aanduiding voor dianummer 3"/>
          <p:cNvSpPr>
            <a:spLocks noGrp="1"/>
          </p:cNvSpPr>
          <p:nvPr>
            <p:ph type="sldNum" sz="quarter" idx="10"/>
          </p:nvPr>
        </p:nvSpPr>
        <p:spPr/>
        <p:txBody>
          <a:bodyPr/>
          <a:lstStyle/>
          <a:p>
            <a:fld id="{7693DE57-2D6B-B94B-8942-D9A6CEB8B239}" type="slidenum">
              <a:rPr lang="nl-NL" smtClean="0"/>
              <a:t>39</a:t>
            </a:fld>
            <a:endParaRPr lang="nl-NL"/>
          </a:p>
        </p:txBody>
      </p:sp>
    </p:spTree>
    <p:extLst>
      <p:ext uri="{BB962C8B-B14F-4D97-AF65-F5344CB8AC3E}">
        <p14:creationId xmlns:p14="http://schemas.microsoft.com/office/powerpoint/2010/main" val="2795812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internal data protection policies such as staff training, internal audits of processing activities, and reviews of internal policies</a:t>
            </a:r>
          </a:p>
          <a:p>
            <a:r>
              <a:rPr lang="en-US" dirty="0"/>
              <a:t>Data minimalization is a new concept, could have important </a:t>
            </a:r>
          </a:p>
        </p:txBody>
      </p:sp>
      <p:sp>
        <p:nvSpPr>
          <p:cNvPr id="4" name="Slide Number Placeholder 3"/>
          <p:cNvSpPr>
            <a:spLocks noGrp="1"/>
          </p:cNvSpPr>
          <p:nvPr>
            <p:ph type="sldNum" sz="quarter" idx="10"/>
          </p:nvPr>
        </p:nvSpPr>
        <p:spPr/>
        <p:txBody>
          <a:bodyPr/>
          <a:lstStyle/>
          <a:p>
            <a:fld id="{7693DE57-2D6B-B94B-8942-D9A6CEB8B239}" type="slidenum">
              <a:rPr lang="nl-NL" smtClean="0"/>
              <a:t>41</a:t>
            </a:fld>
            <a:endParaRPr lang="nl-NL"/>
          </a:p>
        </p:txBody>
      </p:sp>
    </p:spTree>
    <p:extLst>
      <p:ext uri="{BB962C8B-B14F-4D97-AF65-F5344CB8AC3E}">
        <p14:creationId xmlns:p14="http://schemas.microsoft.com/office/powerpoint/2010/main" val="1559120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In </a:t>
            </a:r>
            <a:r>
              <a:rPr lang="en-US" dirty="0" err="1"/>
              <a:t>Shenzeng</a:t>
            </a:r>
            <a:r>
              <a:rPr lang="en-US" dirty="0"/>
              <a:t> China, face recognizing cameras are used in order to identify people negating red traffic lights</a:t>
            </a:r>
          </a:p>
        </p:txBody>
      </p:sp>
      <p:sp>
        <p:nvSpPr>
          <p:cNvPr id="4" name="Tijdelijke aanduiding voor dianummer 3"/>
          <p:cNvSpPr>
            <a:spLocks noGrp="1"/>
          </p:cNvSpPr>
          <p:nvPr>
            <p:ph type="sldNum" sz="quarter" idx="10"/>
          </p:nvPr>
        </p:nvSpPr>
        <p:spPr/>
        <p:txBody>
          <a:bodyPr/>
          <a:lstStyle/>
          <a:p>
            <a:fld id="{7693DE57-2D6B-B94B-8942-D9A6CEB8B239}" type="slidenum">
              <a:rPr lang="nl-NL" smtClean="0"/>
              <a:t>42</a:t>
            </a:fld>
            <a:endParaRPr lang="nl-NL"/>
          </a:p>
        </p:txBody>
      </p:sp>
    </p:spTree>
    <p:extLst>
      <p:ext uri="{BB962C8B-B14F-4D97-AF65-F5344CB8AC3E}">
        <p14:creationId xmlns:p14="http://schemas.microsoft.com/office/powerpoint/2010/main" val="1430884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In </a:t>
            </a:r>
            <a:r>
              <a:rPr lang="en-US" dirty="0" err="1"/>
              <a:t>Shenzeng</a:t>
            </a:r>
            <a:r>
              <a:rPr lang="en-US" dirty="0"/>
              <a:t> China, face recognizing cameras are used in order to identify people negating red traffic lights</a:t>
            </a:r>
          </a:p>
        </p:txBody>
      </p:sp>
      <p:sp>
        <p:nvSpPr>
          <p:cNvPr id="4" name="Tijdelijke aanduiding voor dianummer 3"/>
          <p:cNvSpPr>
            <a:spLocks noGrp="1"/>
          </p:cNvSpPr>
          <p:nvPr>
            <p:ph type="sldNum" sz="quarter" idx="10"/>
          </p:nvPr>
        </p:nvSpPr>
        <p:spPr/>
        <p:txBody>
          <a:bodyPr/>
          <a:lstStyle/>
          <a:p>
            <a:fld id="{7693DE57-2D6B-B94B-8942-D9A6CEB8B239}" type="slidenum">
              <a:rPr lang="nl-NL" smtClean="0"/>
              <a:t>45</a:t>
            </a:fld>
            <a:endParaRPr lang="nl-NL"/>
          </a:p>
        </p:txBody>
      </p:sp>
    </p:spTree>
    <p:extLst>
      <p:ext uri="{BB962C8B-B14F-4D97-AF65-F5344CB8AC3E}">
        <p14:creationId xmlns:p14="http://schemas.microsoft.com/office/powerpoint/2010/main" val="2794642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Met exemption </a:t>
            </a:r>
            <a:r>
              <a:rPr lang="en-US" dirty="0" err="1"/>
              <a:t>bedoelt</a:t>
            </a:r>
            <a:r>
              <a:rPr lang="en-US" dirty="0"/>
              <a:t> men de </a:t>
            </a:r>
            <a:r>
              <a:rPr lang="en-US" dirty="0" err="1"/>
              <a:t>vermindering</a:t>
            </a:r>
            <a:r>
              <a:rPr lang="en-US" dirty="0"/>
              <a:t> van de </a:t>
            </a:r>
            <a:r>
              <a:rPr lang="en-US" dirty="0" err="1"/>
              <a:t>rechten</a:t>
            </a:r>
            <a:r>
              <a:rPr lang="en-US" dirty="0"/>
              <a:t> van de data subjects (</a:t>
            </a:r>
            <a:r>
              <a:rPr lang="en-US" dirty="0" err="1"/>
              <a:t>bvb</a:t>
            </a:r>
            <a:r>
              <a:rPr lang="en-US" dirty="0"/>
              <a:t> </a:t>
            </a:r>
            <a:r>
              <a:rPr lang="en-US" dirty="0" err="1"/>
              <a:t>recht</a:t>
            </a:r>
            <a:r>
              <a:rPr lang="en-US" dirty="0"/>
              <a:t> om </a:t>
            </a:r>
            <a:r>
              <a:rPr lang="en-US" dirty="0" err="1"/>
              <a:t>vergeten</a:t>
            </a:r>
            <a:r>
              <a:rPr lang="en-US" dirty="0"/>
              <a:t> </a:t>
            </a:r>
            <a:r>
              <a:rPr lang="en-US" dirty="0" err="1"/>
              <a:t>te</a:t>
            </a:r>
            <a:r>
              <a:rPr lang="en-US" dirty="0"/>
              <a:t> </a:t>
            </a:r>
            <a:r>
              <a:rPr lang="en-US" dirty="0" err="1"/>
              <a:t>worden</a:t>
            </a:r>
            <a:r>
              <a:rPr lang="en-US" dirty="0"/>
              <a:t>)</a:t>
            </a:r>
          </a:p>
        </p:txBody>
      </p:sp>
      <p:sp>
        <p:nvSpPr>
          <p:cNvPr id="4" name="Tijdelijke aanduiding voor dianummer 3"/>
          <p:cNvSpPr>
            <a:spLocks noGrp="1"/>
          </p:cNvSpPr>
          <p:nvPr>
            <p:ph type="sldNum" sz="quarter" idx="10"/>
          </p:nvPr>
        </p:nvSpPr>
        <p:spPr/>
        <p:txBody>
          <a:bodyPr/>
          <a:lstStyle/>
          <a:p>
            <a:fld id="{7693DE57-2D6B-B94B-8942-D9A6CEB8B239}" type="slidenum">
              <a:rPr lang="nl-NL" smtClean="0"/>
              <a:t>46</a:t>
            </a:fld>
            <a:endParaRPr lang="nl-NL"/>
          </a:p>
        </p:txBody>
      </p:sp>
    </p:spTree>
    <p:extLst>
      <p:ext uri="{BB962C8B-B14F-4D97-AF65-F5344CB8AC3E}">
        <p14:creationId xmlns:p14="http://schemas.microsoft.com/office/powerpoint/2010/main" val="12111074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zonder afbeelding">
    <p:spTree>
      <p:nvGrpSpPr>
        <p:cNvPr id="1" name=""/>
        <p:cNvGrpSpPr/>
        <p:nvPr/>
      </p:nvGrpSpPr>
      <p:grpSpPr>
        <a:xfrm>
          <a:off x="0" y="0"/>
          <a:ext cx="0" cy="0"/>
          <a:chOff x="0" y="0"/>
          <a:chExt cx="0" cy="0"/>
        </a:xfrm>
      </p:grpSpPr>
      <p:pic>
        <p:nvPicPr>
          <p:cNvPr id="9" name="Afbeelding 8"/>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356" y="5190331"/>
            <a:ext cx="9154800" cy="1668843"/>
          </a:xfrm>
          <a:prstGeom prst="rect">
            <a:avLst/>
          </a:prstGeom>
        </p:spPr>
      </p:pic>
      <p:sp>
        <p:nvSpPr>
          <p:cNvPr id="2" name="Titel 1"/>
          <p:cNvSpPr>
            <a:spLocks noGrp="1"/>
          </p:cNvSpPr>
          <p:nvPr>
            <p:ph type="ctrTitle"/>
          </p:nvPr>
        </p:nvSpPr>
        <p:spPr>
          <a:xfrm>
            <a:off x="539750" y="1196975"/>
            <a:ext cx="8064500" cy="2160017"/>
          </a:xfrm>
        </p:spPr>
        <p:txBody>
          <a:bodyPr lIns="72000" rIns="72000" anchor="b" anchorCtr="0">
            <a:noAutofit/>
          </a:bodyPr>
          <a:lstStyle>
            <a:lvl1pPr algn="l">
              <a:defRPr sz="3600" b="0">
                <a:solidFill>
                  <a:schemeClr val="tx2"/>
                </a:solidFill>
              </a:defRPr>
            </a:lvl1pPr>
          </a:lstStyle>
          <a:p>
            <a:r>
              <a:rPr lang="nl-NL"/>
              <a:t>Titelstijl van model bewerken</a:t>
            </a:r>
            <a:endParaRPr lang="nl-NL" dirty="0"/>
          </a:p>
        </p:txBody>
      </p:sp>
      <p:sp>
        <p:nvSpPr>
          <p:cNvPr id="3" name="Ondertitel 2"/>
          <p:cNvSpPr>
            <a:spLocks noGrp="1"/>
          </p:cNvSpPr>
          <p:nvPr>
            <p:ph type="subTitle" idx="1"/>
          </p:nvPr>
        </p:nvSpPr>
        <p:spPr>
          <a:xfrm>
            <a:off x="539750" y="3645024"/>
            <a:ext cx="8064500" cy="1656184"/>
          </a:xfrm>
        </p:spPr>
        <p:txBody>
          <a:bodyPr lIns="72000" rIns="72000">
            <a:noAutofit/>
          </a:bodyPr>
          <a:lstStyle>
            <a:lvl1pPr marL="0" indent="0" algn="l">
              <a:buNone/>
              <a:defRPr sz="26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beelding full page zonder bijschrift">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om een afbeelding toe te voegen</a:t>
            </a:r>
          </a:p>
        </p:txBody>
      </p:sp>
      <p:sp>
        <p:nvSpPr>
          <p:cNvPr id="12" name="Tijdelijke aanduiding voor afbeelding 11"/>
          <p:cNvSpPr>
            <a:spLocks noGrp="1"/>
          </p:cNvSpPr>
          <p:nvPr>
            <p:ph type="pic" sz="quarter" idx="13" hasCustomPrompt="1"/>
          </p:nvPr>
        </p:nvSpPr>
        <p:spPr>
          <a:xfrm>
            <a:off x="0" y="6024562"/>
            <a:ext cx="9162000" cy="833438"/>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200"/>
            </a:lvl1pPr>
          </a:lstStyle>
          <a:p>
            <a:r>
              <a:rPr lang="nl-BE" dirty="0"/>
              <a:t>Kopieer vanuit een andere dia de kleine boog met de ‘U’ en plak hem in deze dia. De foto moet achter de boog staan.</a:t>
            </a:r>
            <a:endParaRPr lang="nl-NL" dirty="0"/>
          </a:p>
          <a:p>
            <a:endParaRPr lang="nl-NL" dirty="0"/>
          </a:p>
        </p:txBody>
      </p:sp>
      <p:sp>
        <p:nvSpPr>
          <p:cNvPr id="5" name="Tijdelijke aanduiding voor datum 4"/>
          <p:cNvSpPr>
            <a:spLocks noGrp="1"/>
          </p:cNvSpPr>
          <p:nvPr>
            <p:ph type="dt" sz="half" idx="10"/>
          </p:nvPr>
        </p:nvSpPr>
        <p:spPr/>
        <p:txBody>
          <a:bodyPr/>
          <a:lstStyle/>
          <a:p>
            <a:fld id="{8FF760A7-6202-4C5B-B798-73425609F823}" type="datetime1">
              <a:rPr lang="nl-NL" smtClean="0"/>
              <a:t>05-06-19</a:t>
            </a:fld>
            <a:endParaRPr lang="nl-NL"/>
          </a:p>
        </p:txBody>
      </p:sp>
      <p:sp>
        <p:nvSpPr>
          <p:cNvPr id="6" name="Tijdelijke aanduiding voor voettekst 5"/>
          <p:cNvSpPr>
            <a:spLocks noGrp="1"/>
          </p:cNvSpPr>
          <p:nvPr>
            <p:ph type="ftr" sz="quarter" idx="11"/>
          </p:nvPr>
        </p:nvSpPr>
        <p:spPr/>
        <p:txBody>
          <a:bodyPr/>
          <a:lstStyle/>
          <a:p>
            <a:r>
              <a:rPr lang="nl-NL"/>
              <a:t>beeldpresentatie</a:t>
            </a:r>
            <a:endParaRPr lang="nl-NL" dirty="0"/>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fbeelding full page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om een afbeelding toe te voegen</a:t>
            </a:r>
          </a:p>
        </p:txBody>
      </p:sp>
      <p:sp>
        <p:nvSpPr>
          <p:cNvPr id="12" name="Tijdelijke aanduiding voor afbeelding 11"/>
          <p:cNvSpPr>
            <a:spLocks noGrp="1"/>
          </p:cNvSpPr>
          <p:nvPr>
            <p:ph type="pic" sz="quarter" idx="13" hasCustomPrompt="1"/>
          </p:nvPr>
        </p:nvSpPr>
        <p:spPr>
          <a:xfrm>
            <a:off x="0" y="6024562"/>
            <a:ext cx="9162000" cy="833438"/>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200"/>
            </a:lvl1pPr>
          </a:lstStyle>
          <a:p>
            <a:r>
              <a:rPr lang="nl-BE" dirty="0"/>
              <a:t>Kopieer vanuit een andere dia de kleine boog met de ‘U’ en plak hem in deze dia. De foto moet achter de boog staan.</a:t>
            </a:r>
            <a:endParaRPr lang="nl-NL" dirty="0"/>
          </a:p>
          <a:p>
            <a:endParaRPr lang="nl-NL" dirty="0"/>
          </a:p>
        </p:txBody>
      </p:sp>
      <p:sp>
        <p:nvSpPr>
          <p:cNvPr id="5" name="Tijdelijke aanduiding voor datum 4"/>
          <p:cNvSpPr>
            <a:spLocks noGrp="1"/>
          </p:cNvSpPr>
          <p:nvPr>
            <p:ph type="dt" sz="half" idx="10"/>
          </p:nvPr>
        </p:nvSpPr>
        <p:spPr/>
        <p:txBody>
          <a:bodyPr/>
          <a:lstStyle/>
          <a:p>
            <a:fld id="{8FF760A7-6202-4C5B-B798-73425609F823}" type="datetime1">
              <a:rPr lang="nl-NL" smtClean="0"/>
              <a:t>05-06-19</a:t>
            </a:fld>
            <a:endParaRPr lang="nl-NL"/>
          </a:p>
        </p:txBody>
      </p:sp>
      <p:sp>
        <p:nvSpPr>
          <p:cNvPr id="6" name="Tijdelijke aanduiding voor voettekst 5"/>
          <p:cNvSpPr>
            <a:spLocks noGrp="1"/>
          </p:cNvSpPr>
          <p:nvPr>
            <p:ph type="ftr" sz="quarter" idx="11"/>
          </p:nvPr>
        </p:nvSpPr>
        <p:spPr/>
        <p:txBody>
          <a:bodyPr/>
          <a:lstStyle/>
          <a:p>
            <a:r>
              <a:rPr lang="nl-NL"/>
              <a:t>voorbeeldpresentatie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9" name="Ondertitel 2"/>
          <p:cNvSpPr>
            <a:spLocks noGrp="1"/>
          </p:cNvSpPr>
          <p:nvPr>
            <p:ph type="subTitle" idx="14" hasCustomPrompt="1"/>
          </p:nvPr>
        </p:nvSpPr>
        <p:spPr>
          <a:xfrm>
            <a:off x="539750" y="3645024"/>
            <a:ext cx="40320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tekst toe te voegen</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tekst en afbeelding rechts">
    <p:spTree>
      <p:nvGrpSpPr>
        <p:cNvPr id="1" name=""/>
        <p:cNvGrpSpPr/>
        <p:nvPr/>
      </p:nvGrpSpPr>
      <p:grpSpPr>
        <a:xfrm>
          <a:off x="0" y="0"/>
          <a:ext cx="0" cy="0"/>
          <a:chOff x="0" y="0"/>
          <a:chExt cx="0" cy="0"/>
        </a:xfrm>
      </p:grpSpPr>
      <p:sp>
        <p:nvSpPr>
          <p:cNvPr id="9" name="Titel 1"/>
          <p:cNvSpPr>
            <a:spLocks noGrp="1"/>
          </p:cNvSpPr>
          <p:nvPr>
            <p:ph type="title"/>
          </p:nvPr>
        </p:nvSpPr>
        <p:spPr>
          <a:xfrm>
            <a:off x="539552" y="360000"/>
            <a:ext cx="3960000" cy="936000"/>
          </a:xfrm>
        </p:spPr>
        <p:txBody>
          <a:bodyPr/>
          <a:lstStyle>
            <a:lvl1pPr>
              <a:defRPr/>
            </a:lvl1pPr>
          </a:lstStyle>
          <a:p>
            <a:r>
              <a:rPr lang="nl-NL"/>
              <a:t>Titelstijl van model bewerken</a:t>
            </a:r>
            <a:endParaRPr lang="nl-NL" dirty="0"/>
          </a:p>
        </p:txBody>
      </p:sp>
      <p:sp>
        <p:nvSpPr>
          <p:cNvPr id="10" name="Tijdelijke aanduiding voor inhoud 3"/>
          <p:cNvSpPr>
            <a:spLocks noGrp="1"/>
          </p:cNvSpPr>
          <p:nvPr>
            <p:ph sz="half" idx="2"/>
          </p:nvPr>
        </p:nvSpPr>
        <p:spPr>
          <a:xfrm>
            <a:off x="539552" y="1440000"/>
            <a:ext cx="3960000" cy="4860000"/>
          </a:xfrm>
        </p:spPr>
        <p:txBody>
          <a:bodyPr/>
          <a:lstStyle>
            <a:lvl1pPr>
              <a:defRPr sz="2400"/>
            </a:lvl1pPr>
            <a:lvl2pPr marL="285750" indent="-285750">
              <a:defRPr sz="2000"/>
            </a:lvl2pPr>
            <a:lvl3pPr marL="585788" indent="-228600">
              <a:defRPr sz="1800"/>
            </a:lvl3pPr>
            <a:lvl4pPr marL="958850" indent="-228600">
              <a:defRPr sz="1600"/>
            </a:lvl4pPr>
            <a:lvl5pPr marL="1296988" indent="-228600">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3" name="Tijdelijke aanduiding voor afbeelding 2"/>
          <p:cNvSpPr>
            <a:spLocks noGrp="1" noChangeAspect="1"/>
          </p:cNvSpPr>
          <p:nvPr>
            <p:ph type="pic" idx="1" hasCustomPrompt="1"/>
          </p:nvPr>
        </p:nvSpPr>
        <p:spPr>
          <a:xfrm>
            <a:off x="4644008"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om een afbeelding toe te voegen</a:t>
            </a:r>
          </a:p>
        </p:txBody>
      </p:sp>
      <p:sp>
        <p:nvSpPr>
          <p:cNvPr id="12" name="Tijdelijke aanduiding voor afbeelding 11"/>
          <p:cNvSpPr>
            <a:spLocks noGrp="1"/>
          </p:cNvSpPr>
          <p:nvPr>
            <p:ph type="pic" sz="quarter" idx="13" hasCustomPrompt="1"/>
          </p:nvPr>
        </p:nvSpPr>
        <p:spPr>
          <a:xfrm>
            <a:off x="0" y="6024562"/>
            <a:ext cx="9162000" cy="833438"/>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200"/>
            </a:lvl1pPr>
          </a:lstStyle>
          <a:p>
            <a:r>
              <a:rPr lang="nl-BE" dirty="0"/>
              <a:t>Kopieer vanuit een andere dia de kleine boog met de ‘U’ en plak hem in deze dia. De foto moet achter de boog staan.</a:t>
            </a:r>
            <a:endParaRPr lang="nl-NL" dirty="0"/>
          </a:p>
          <a:p>
            <a:endParaRPr lang="nl-NL" dirty="0"/>
          </a:p>
        </p:txBody>
      </p:sp>
      <p:sp>
        <p:nvSpPr>
          <p:cNvPr id="5" name="Tijdelijke aanduiding voor datum 4"/>
          <p:cNvSpPr>
            <a:spLocks noGrp="1"/>
          </p:cNvSpPr>
          <p:nvPr>
            <p:ph type="dt" sz="half" idx="10"/>
          </p:nvPr>
        </p:nvSpPr>
        <p:spPr/>
        <p:txBody>
          <a:bodyPr/>
          <a:lstStyle/>
          <a:p>
            <a:fld id="{8FF760A7-6202-4C5B-B798-73425609F823}" type="datetime1">
              <a:rPr lang="nl-NL" smtClean="0"/>
              <a:t>05-06-19</a:t>
            </a:fld>
            <a:endParaRPr lang="nl-NL"/>
          </a:p>
        </p:txBody>
      </p:sp>
      <p:sp>
        <p:nvSpPr>
          <p:cNvPr id="6" name="Tijdelijke aanduiding voor voettekst 5"/>
          <p:cNvSpPr>
            <a:spLocks noGrp="1"/>
          </p:cNvSpPr>
          <p:nvPr>
            <p:ph type="ftr" sz="quarter" idx="11"/>
          </p:nvPr>
        </p:nvSpPr>
        <p:spPr/>
        <p:txBody>
          <a:bodyPr/>
          <a:lstStyle/>
          <a:p>
            <a:r>
              <a:rPr lang="nl-NL"/>
              <a:t>voorbeeldpresentatie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om een afbeelding toe te voegen</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2200"/>
            </a:lvl1pPr>
          </a:lstStyle>
          <a:p>
            <a:r>
              <a:rPr lang="nl-BE" dirty="0"/>
              <a:t>Kopieer vanuit een andere dia de kleine boog met de ‘U’ en plak hem in deze dia. De foto moet achter de boog staan.</a:t>
            </a:r>
            <a:endParaRPr lang="nl-NL" dirty="0"/>
          </a:p>
          <a:p>
            <a:endParaRPr lang="nl-NL" dirty="0"/>
          </a:p>
          <a:p>
            <a:endParaRPr lang="nl-NL" dirty="0"/>
          </a:p>
        </p:txBody>
      </p:sp>
      <p:sp>
        <p:nvSpPr>
          <p:cNvPr id="8" name="Titel 1"/>
          <p:cNvSpPr>
            <a:spLocks noGrp="1"/>
          </p:cNvSpPr>
          <p:nvPr>
            <p:ph type="title"/>
          </p:nvPr>
        </p:nvSpPr>
        <p:spPr>
          <a:xfrm>
            <a:off x="4860000" y="360000"/>
            <a:ext cx="3960000" cy="936000"/>
          </a:xfrm>
        </p:spPr>
        <p:txBody>
          <a:bodyPr/>
          <a:lstStyle>
            <a:lvl1pPr>
              <a:defRPr/>
            </a:lvl1pPr>
          </a:lstStyle>
          <a:p>
            <a:r>
              <a:rPr lang="nl-NL"/>
              <a:t>Titelstijl van model bewerken</a:t>
            </a:r>
            <a:endParaRPr lang="nl-NL" dirty="0"/>
          </a:p>
        </p:txBody>
      </p:sp>
      <p:sp>
        <p:nvSpPr>
          <p:cNvPr id="9" name="Tijdelijke aanduiding voor inhoud 3"/>
          <p:cNvSpPr>
            <a:spLocks noGrp="1"/>
          </p:cNvSpPr>
          <p:nvPr>
            <p:ph sz="half" idx="2"/>
          </p:nvPr>
        </p:nvSpPr>
        <p:spPr>
          <a:xfrm>
            <a:off x="4860000" y="1440000"/>
            <a:ext cx="3960000" cy="4680000"/>
          </a:xfrm>
        </p:spPr>
        <p:txBody>
          <a:bodyPr/>
          <a:lstStyle>
            <a:lvl1pPr>
              <a:defRPr sz="2400"/>
            </a:lvl1pPr>
            <a:lvl2pPr marL="285750" indent="-285750">
              <a:defRPr sz="2000"/>
            </a:lvl2pPr>
            <a:lvl3pPr marL="585788" indent="-228600">
              <a:defRPr sz="1800"/>
            </a:lvl3pPr>
            <a:lvl4pPr marL="958850" indent="-228600">
              <a:defRPr sz="1600"/>
            </a:lvl4pPr>
            <a:lvl5pPr marL="1296988" indent="-228600">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dia met afbeelding full page">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9246" y="-6037"/>
            <a:ext cx="9153245" cy="6852793"/>
          </a:xfrm>
        </p:spPr>
        <p:txBody>
          <a:bodyPr/>
          <a:lstStyle>
            <a:lvl1pPr>
              <a:defRPr baseline="0"/>
            </a:lvl1pPr>
          </a:lstStyle>
          <a:p>
            <a:r>
              <a:rPr lang="nl-NL" dirty="0"/>
              <a:t>Klik op het pictogram om een afbeelding toe te voegen</a:t>
            </a:r>
          </a:p>
        </p:txBody>
      </p:sp>
      <p:sp>
        <p:nvSpPr>
          <p:cNvPr id="8" name="Tijdelijke aanduiding voor afbeelding 7"/>
          <p:cNvSpPr>
            <a:spLocks noGrp="1"/>
          </p:cNvSpPr>
          <p:nvPr>
            <p:ph type="pic" sz="quarter" idx="13" hasCustomPrompt="1"/>
          </p:nvPr>
        </p:nvSpPr>
        <p:spPr>
          <a:xfrm>
            <a:off x="-9245" y="5197559"/>
            <a:ext cx="9162000" cy="1662617"/>
          </a:xfrm>
        </p:spPr>
        <p:txBody>
          <a:bodyPr/>
          <a:lstStyle>
            <a:lvl1pPr>
              <a:defRPr baseline="0"/>
            </a:lvl1pPr>
          </a:lstStyle>
          <a:p>
            <a:r>
              <a:rPr lang="nl-BE" dirty="0"/>
              <a:t>Kopieer vanuit een andere dia de hoge boog met volledige logo en plak hem in deze dia. De foto moet achter de boog staan.</a:t>
            </a:r>
            <a:endParaRPr lang="nl-NL" dirty="0"/>
          </a:p>
        </p:txBody>
      </p:sp>
      <p:sp>
        <p:nvSpPr>
          <p:cNvPr id="3" name="Ondertitel 2"/>
          <p:cNvSpPr>
            <a:spLocks noGrp="1"/>
          </p:cNvSpPr>
          <p:nvPr>
            <p:ph type="subTitle" idx="1"/>
          </p:nvPr>
        </p:nvSpPr>
        <p:spPr>
          <a:xfrm>
            <a:off x="539750" y="3645024"/>
            <a:ext cx="80645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de ondertitelstijl van het model te bewerken</a:t>
            </a:r>
          </a:p>
        </p:txBody>
      </p:sp>
      <p:sp>
        <p:nvSpPr>
          <p:cNvPr id="13" name="Titel 1"/>
          <p:cNvSpPr>
            <a:spLocks noGrp="1"/>
          </p:cNvSpPr>
          <p:nvPr>
            <p:ph type="ctrTitle"/>
          </p:nvPr>
        </p:nvSpPr>
        <p:spPr>
          <a:xfrm>
            <a:off x="539750" y="2730292"/>
            <a:ext cx="8064500" cy="626701"/>
          </a:xfrm>
          <a:solidFill>
            <a:schemeClr val="accent4">
              <a:alpha val="75000"/>
            </a:schemeClr>
          </a:solidFill>
        </p:spPr>
        <p:txBody>
          <a:bodyPr lIns="72000" tIns="36000" rIns="72000" bIns="36000" anchor="b" anchorCtr="0">
            <a:spAutoFit/>
          </a:bodyPr>
          <a:lstStyle>
            <a:lvl1pPr algn="l">
              <a:defRPr sz="3600" b="0">
                <a:solidFill>
                  <a:schemeClr val="bg1"/>
                </a:solidFill>
              </a:defRPr>
            </a:lvl1pPr>
          </a:lstStyle>
          <a:p>
            <a:r>
              <a:rPr lang="nl-NL" dirty="0"/>
              <a:t>Klik om de stijl te bewerken</a:t>
            </a:r>
          </a:p>
        </p:txBody>
      </p:sp>
    </p:spTree>
    <p:extLst>
      <p:ext uri="{BB962C8B-B14F-4D97-AF65-F5344CB8AC3E}">
        <p14:creationId xmlns:p14="http://schemas.microsoft.com/office/powerpoint/2010/main" val="1925157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Afbeelding full page zonder bijschrift">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om een afbeelding toe te voegen</a:t>
            </a:r>
          </a:p>
        </p:txBody>
      </p:sp>
      <p:sp>
        <p:nvSpPr>
          <p:cNvPr id="12" name="Tijdelijke aanduiding voor afbeelding 11"/>
          <p:cNvSpPr>
            <a:spLocks noGrp="1"/>
          </p:cNvSpPr>
          <p:nvPr>
            <p:ph type="pic" sz="quarter" idx="13" hasCustomPrompt="1"/>
          </p:nvPr>
        </p:nvSpPr>
        <p:spPr>
          <a:xfrm>
            <a:off x="0" y="6024562"/>
            <a:ext cx="9162000" cy="833438"/>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200"/>
            </a:lvl1pPr>
          </a:lstStyle>
          <a:p>
            <a:r>
              <a:rPr lang="nl-BE" dirty="0"/>
              <a:t>Kopieer vanuit een andere dia de kleine boog met de ‘U’ en plak hem in deze dia. De foto moet achter de boog staan.</a:t>
            </a:r>
            <a:endParaRPr lang="nl-NL" dirty="0"/>
          </a:p>
          <a:p>
            <a:endParaRPr lang="nl-NL" dirty="0"/>
          </a:p>
        </p:txBody>
      </p:sp>
      <p:sp>
        <p:nvSpPr>
          <p:cNvPr id="5" name="Tijdelijke aanduiding voor datum 4"/>
          <p:cNvSpPr>
            <a:spLocks noGrp="1"/>
          </p:cNvSpPr>
          <p:nvPr>
            <p:ph type="dt" sz="half" idx="10"/>
          </p:nvPr>
        </p:nvSpPr>
        <p:spPr/>
        <p:txBody>
          <a:bodyPr/>
          <a:lstStyle/>
          <a:p>
            <a:fld id="{8FF760A7-6202-4C5B-B798-73425609F823}" type="datetime1">
              <a:rPr lang="nl-NL" smtClean="0"/>
              <a:t>05-06-19</a:t>
            </a:fld>
            <a:endParaRPr lang="nl-NL"/>
          </a:p>
        </p:txBody>
      </p:sp>
      <p:sp>
        <p:nvSpPr>
          <p:cNvPr id="6" name="Tijdelijke aanduiding voor voettekst 5"/>
          <p:cNvSpPr>
            <a:spLocks noGrp="1"/>
          </p:cNvSpPr>
          <p:nvPr>
            <p:ph type="ftr" sz="quarter" idx="11"/>
          </p:nvPr>
        </p:nvSpPr>
        <p:spPr/>
        <p:txBody>
          <a:bodyPr/>
          <a:lstStyle/>
          <a:p>
            <a:r>
              <a:rPr lang="nl-NL" dirty="0"/>
              <a:t>beeldpresentatie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103498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Afbeelding full page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hasCustomPrompt="1"/>
          </p:nvPr>
        </p:nvSpPr>
        <p:spPr>
          <a:xfrm>
            <a:off x="0" y="0"/>
            <a:ext cx="9144000"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om een afbeelding toe te voegen</a:t>
            </a:r>
          </a:p>
        </p:txBody>
      </p:sp>
      <p:sp>
        <p:nvSpPr>
          <p:cNvPr id="12" name="Tijdelijke aanduiding voor afbeelding 11"/>
          <p:cNvSpPr>
            <a:spLocks noGrp="1"/>
          </p:cNvSpPr>
          <p:nvPr>
            <p:ph type="pic" sz="quarter" idx="13" hasCustomPrompt="1"/>
          </p:nvPr>
        </p:nvSpPr>
        <p:spPr>
          <a:xfrm>
            <a:off x="0" y="6024562"/>
            <a:ext cx="9162000" cy="833438"/>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200"/>
            </a:lvl1pPr>
          </a:lstStyle>
          <a:p>
            <a:r>
              <a:rPr lang="nl-BE" dirty="0"/>
              <a:t>Kopieer vanuit een andere dia de kleine boog met de ‘U’ en plak hem in deze dia. De foto moet achter de boog staan.</a:t>
            </a:r>
            <a:endParaRPr lang="nl-NL" dirty="0"/>
          </a:p>
          <a:p>
            <a:endParaRPr lang="nl-NL" dirty="0"/>
          </a:p>
        </p:txBody>
      </p:sp>
      <p:sp>
        <p:nvSpPr>
          <p:cNvPr id="5" name="Tijdelijke aanduiding voor datum 4"/>
          <p:cNvSpPr>
            <a:spLocks noGrp="1"/>
          </p:cNvSpPr>
          <p:nvPr>
            <p:ph type="dt" sz="half" idx="10"/>
          </p:nvPr>
        </p:nvSpPr>
        <p:spPr/>
        <p:txBody>
          <a:bodyPr/>
          <a:lstStyle/>
          <a:p>
            <a:fld id="{8FF760A7-6202-4C5B-B798-73425609F823}" type="datetime1">
              <a:rPr lang="nl-NL" smtClean="0"/>
              <a:t>05-06-19</a:t>
            </a:fld>
            <a:endParaRPr lang="nl-NL"/>
          </a:p>
        </p:txBody>
      </p:sp>
      <p:sp>
        <p:nvSpPr>
          <p:cNvPr id="6" name="Tijdelijke aanduiding voor voettekst 5"/>
          <p:cNvSpPr>
            <a:spLocks noGrp="1"/>
          </p:cNvSpPr>
          <p:nvPr>
            <p:ph type="ftr" sz="quarter" idx="11"/>
          </p:nvPr>
        </p:nvSpPr>
        <p:spPr/>
        <p:txBody>
          <a:bodyPr/>
          <a:lstStyle/>
          <a:p>
            <a:r>
              <a:rPr lang="nl-NL"/>
              <a:t>voorbeeldpresentatie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9" name="Ondertitel 2"/>
          <p:cNvSpPr>
            <a:spLocks noGrp="1"/>
          </p:cNvSpPr>
          <p:nvPr>
            <p:ph type="subTitle" idx="14" hasCustomPrompt="1"/>
          </p:nvPr>
        </p:nvSpPr>
        <p:spPr>
          <a:xfrm>
            <a:off x="539750" y="3645024"/>
            <a:ext cx="40320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Klik om tekst toe te voegen</a:t>
            </a:r>
          </a:p>
        </p:txBody>
      </p:sp>
    </p:spTree>
    <p:extLst>
      <p:ext uri="{BB962C8B-B14F-4D97-AF65-F5344CB8AC3E}">
        <p14:creationId xmlns:p14="http://schemas.microsoft.com/office/powerpoint/2010/main" val="3648331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el, tekst en afbeelding rechts">
    <p:spTree>
      <p:nvGrpSpPr>
        <p:cNvPr id="1" name=""/>
        <p:cNvGrpSpPr/>
        <p:nvPr/>
      </p:nvGrpSpPr>
      <p:grpSpPr>
        <a:xfrm>
          <a:off x="0" y="0"/>
          <a:ext cx="0" cy="0"/>
          <a:chOff x="0" y="0"/>
          <a:chExt cx="0" cy="0"/>
        </a:xfrm>
      </p:grpSpPr>
      <p:sp>
        <p:nvSpPr>
          <p:cNvPr id="9" name="Titel 1"/>
          <p:cNvSpPr>
            <a:spLocks noGrp="1"/>
          </p:cNvSpPr>
          <p:nvPr>
            <p:ph type="title"/>
          </p:nvPr>
        </p:nvSpPr>
        <p:spPr>
          <a:xfrm>
            <a:off x="539552" y="360000"/>
            <a:ext cx="3960000" cy="936000"/>
          </a:xfrm>
        </p:spPr>
        <p:txBody>
          <a:bodyPr/>
          <a:lstStyle>
            <a:lvl1pPr>
              <a:defRPr/>
            </a:lvl1pPr>
          </a:lstStyle>
          <a:p>
            <a:r>
              <a:rPr lang="nl-NL" dirty="0"/>
              <a:t>Klik om de stijl te bewerken</a:t>
            </a:r>
          </a:p>
        </p:txBody>
      </p:sp>
      <p:sp>
        <p:nvSpPr>
          <p:cNvPr id="10" name="Tijdelijke aanduiding voor inhoud 3"/>
          <p:cNvSpPr>
            <a:spLocks noGrp="1"/>
          </p:cNvSpPr>
          <p:nvPr>
            <p:ph sz="half" idx="2"/>
          </p:nvPr>
        </p:nvSpPr>
        <p:spPr>
          <a:xfrm>
            <a:off x="539552" y="1440000"/>
            <a:ext cx="3960000" cy="4860000"/>
          </a:xfrm>
        </p:spPr>
        <p:txBody>
          <a:bodyPr/>
          <a:lstStyle>
            <a:lvl1pPr>
              <a:defRPr sz="2400"/>
            </a:lvl1pPr>
            <a:lvl2pPr marL="285750" indent="-285750">
              <a:defRPr sz="2000"/>
            </a:lvl2pPr>
            <a:lvl3pPr marL="585788" indent="-228600">
              <a:defRPr sz="1800"/>
            </a:lvl3pPr>
            <a:lvl4pPr marL="958850" indent="-228600">
              <a:defRPr sz="1600"/>
            </a:lvl4pPr>
            <a:lvl5pPr marL="1296988" indent="-228600">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3" name="Tijdelijke aanduiding voor afbeelding 2"/>
          <p:cNvSpPr>
            <a:spLocks noGrp="1" noChangeAspect="1"/>
          </p:cNvSpPr>
          <p:nvPr>
            <p:ph type="pic" idx="1" hasCustomPrompt="1"/>
          </p:nvPr>
        </p:nvSpPr>
        <p:spPr>
          <a:xfrm>
            <a:off x="4644008"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om een afbeelding toe te voegen</a:t>
            </a:r>
          </a:p>
        </p:txBody>
      </p:sp>
      <p:sp>
        <p:nvSpPr>
          <p:cNvPr id="12" name="Tijdelijke aanduiding voor afbeelding 11"/>
          <p:cNvSpPr>
            <a:spLocks noGrp="1"/>
          </p:cNvSpPr>
          <p:nvPr>
            <p:ph type="pic" sz="quarter" idx="13" hasCustomPrompt="1"/>
          </p:nvPr>
        </p:nvSpPr>
        <p:spPr>
          <a:xfrm>
            <a:off x="0" y="6024562"/>
            <a:ext cx="9162000" cy="833438"/>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Tx/>
              <a:buNone/>
              <a:tabLst/>
              <a:defRPr sz="2200"/>
            </a:lvl1pPr>
          </a:lstStyle>
          <a:p>
            <a:r>
              <a:rPr lang="nl-BE" dirty="0"/>
              <a:t>Kopieer vanuit een andere dia de kleine boog met de ‘U’ en plak hem in deze dia. De foto moet achter de boog staan.</a:t>
            </a:r>
            <a:endParaRPr lang="nl-NL" dirty="0"/>
          </a:p>
          <a:p>
            <a:endParaRPr lang="nl-NL" dirty="0"/>
          </a:p>
        </p:txBody>
      </p:sp>
      <p:sp>
        <p:nvSpPr>
          <p:cNvPr id="5" name="Tijdelijke aanduiding voor datum 4"/>
          <p:cNvSpPr>
            <a:spLocks noGrp="1"/>
          </p:cNvSpPr>
          <p:nvPr>
            <p:ph type="dt" sz="half" idx="10"/>
          </p:nvPr>
        </p:nvSpPr>
        <p:spPr/>
        <p:txBody>
          <a:bodyPr/>
          <a:lstStyle/>
          <a:p>
            <a:fld id="{8FF760A7-6202-4C5B-B798-73425609F823}" type="datetime1">
              <a:rPr lang="nl-NL" smtClean="0"/>
              <a:t>05-06-19</a:t>
            </a:fld>
            <a:endParaRPr lang="nl-NL"/>
          </a:p>
        </p:txBody>
      </p:sp>
      <p:sp>
        <p:nvSpPr>
          <p:cNvPr id="6" name="Tijdelijke aanduiding voor voettekst 5"/>
          <p:cNvSpPr>
            <a:spLocks noGrp="1"/>
          </p:cNvSpPr>
          <p:nvPr>
            <p:ph type="ftr" sz="quarter" idx="11"/>
          </p:nvPr>
        </p:nvSpPr>
        <p:spPr/>
        <p:txBody>
          <a:bodyPr/>
          <a:lstStyle/>
          <a:p>
            <a:r>
              <a:rPr lang="nl-NL"/>
              <a:t>voorbeeldpresentatie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684402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el, tekst en afbeelding links">
    <p:spTree>
      <p:nvGrpSpPr>
        <p:cNvPr id="1" name=""/>
        <p:cNvGrpSpPr/>
        <p:nvPr/>
      </p:nvGrpSpPr>
      <p:grpSpPr>
        <a:xfrm>
          <a:off x="0" y="0"/>
          <a:ext cx="0" cy="0"/>
          <a:chOff x="0" y="0"/>
          <a:chExt cx="0" cy="0"/>
        </a:xfrm>
      </p:grpSpPr>
      <p:sp>
        <p:nvSpPr>
          <p:cNvPr id="3" name="Tijdelijke aanduiding voor afbeelding 2"/>
          <p:cNvSpPr>
            <a:spLocks noGrp="1" noChangeAspect="1"/>
          </p:cNvSpPr>
          <p:nvPr>
            <p:ph type="pic" idx="1" hasCustomPrompt="1"/>
          </p:nvPr>
        </p:nvSpPr>
        <p:spPr>
          <a:xfrm>
            <a:off x="0" y="0"/>
            <a:ext cx="4499992" cy="67693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Klik op het pictogram om een afbeelding toe te voegen</a:t>
            </a:r>
          </a:p>
        </p:txBody>
      </p:sp>
      <p:sp>
        <p:nvSpPr>
          <p:cNvPr id="12" name="Tijdelijke aanduiding voor afbeelding 11"/>
          <p:cNvSpPr>
            <a:spLocks noGrp="1"/>
          </p:cNvSpPr>
          <p:nvPr>
            <p:ph type="pic" sz="quarter" idx="13" hasCustomPrompt="1"/>
          </p:nvPr>
        </p:nvSpPr>
        <p:spPr>
          <a:xfrm>
            <a:off x="0" y="6024562"/>
            <a:ext cx="9162000" cy="833438"/>
          </a:xfr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sz="2200"/>
            </a:lvl1pPr>
          </a:lstStyle>
          <a:p>
            <a:r>
              <a:rPr lang="nl-BE" dirty="0"/>
              <a:t>Kopieer vanuit een andere dia de kleine boog met de ‘U’ en plak hem in deze dia. De foto moet achter de boog staan.</a:t>
            </a:r>
            <a:endParaRPr lang="nl-NL" dirty="0"/>
          </a:p>
          <a:p>
            <a:endParaRPr lang="nl-NL" dirty="0"/>
          </a:p>
          <a:p>
            <a:endParaRPr lang="nl-NL" dirty="0"/>
          </a:p>
        </p:txBody>
      </p:sp>
      <p:sp>
        <p:nvSpPr>
          <p:cNvPr id="8" name="Titel 1"/>
          <p:cNvSpPr>
            <a:spLocks noGrp="1"/>
          </p:cNvSpPr>
          <p:nvPr>
            <p:ph type="title"/>
          </p:nvPr>
        </p:nvSpPr>
        <p:spPr>
          <a:xfrm>
            <a:off x="4860000" y="360000"/>
            <a:ext cx="3960000" cy="936000"/>
          </a:xfrm>
        </p:spPr>
        <p:txBody>
          <a:bodyPr/>
          <a:lstStyle>
            <a:lvl1pPr>
              <a:defRPr/>
            </a:lvl1pPr>
          </a:lstStyle>
          <a:p>
            <a:r>
              <a:rPr lang="nl-NL" dirty="0"/>
              <a:t>Klik om de stijl te bewerken</a:t>
            </a:r>
          </a:p>
        </p:txBody>
      </p:sp>
      <p:sp>
        <p:nvSpPr>
          <p:cNvPr id="9" name="Tijdelijke aanduiding voor inhoud 3"/>
          <p:cNvSpPr>
            <a:spLocks noGrp="1"/>
          </p:cNvSpPr>
          <p:nvPr>
            <p:ph sz="half" idx="2"/>
          </p:nvPr>
        </p:nvSpPr>
        <p:spPr>
          <a:xfrm>
            <a:off x="4860000" y="1440000"/>
            <a:ext cx="3960000" cy="4680000"/>
          </a:xfrm>
        </p:spPr>
        <p:txBody>
          <a:bodyPr/>
          <a:lstStyle>
            <a:lvl1pPr>
              <a:defRPr sz="2400"/>
            </a:lvl1pPr>
            <a:lvl2pPr marL="285750" indent="-285750">
              <a:defRPr sz="2000"/>
            </a:lvl2pPr>
            <a:lvl3pPr marL="585788" indent="-228600">
              <a:defRPr sz="1800"/>
            </a:lvl3pPr>
            <a:lvl4pPr marL="958850" indent="-228600">
              <a:defRPr sz="1600"/>
            </a:lvl4pPr>
            <a:lvl5pPr marL="1296988" indent="-228600">
              <a:defRPr sz="1600"/>
            </a:lvl5pPr>
            <a:lvl6pPr>
              <a:defRPr sz="1600"/>
            </a:lvl6pPr>
            <a:lvl7pPr>
              <a:defRPr sz="1600"/>
            </a:lvl7pPr>
            <a:lvl8pPr>
              <a:defRPr sz="1600"/>
            </a:lvl8pPr>
            <a:lvl9pPr>
              <a:defRPr sz="16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Tree>
    <p:extLst>
      <p:ext uri="{BB962C8B-B14F-4D97-AF65-F5344CB8AC3E}">
        <p14:creationId xmlns:p14="http://schemas.microsoft.com/office/powerpoint/2010/main" val="822689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llustratie of diagram met bijschrift">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5013176"/>
            <a:ext cx="8064500" cy="566738"/>
          </a:xfrm>
        </p:spPr>
        <p:txBody>
          <a:bodyPr anchor="b">
            <a:normAutofit/>
          </a:bodyPr>
          <a:lstStyle>
            <a:lvl1pPr algn="l">
              <a:defRPr sz="2400" b="0"/>
            </a:lvl1pPr>
          </a:lstStyle>
          <a:p>
            <a:r>
              <a:rPr lang="nl-NL" dirty="0"/>
              <a:t>Klik om de stijl te bewerken</a:t>
            </a:r>
          </a:p>
        </p:txBody>
      </p:sp>
      <p:sp>
        <p:nvSpPr>
          <p:cNvPr id="4" name="Tijdelijke aanduiding voor tekst 3"/>
          <p:cNvSpPr>
            <a:spLocks noGrp="1"/>
          </p:cNvSpPr>
          <p:nvPr>
            <p:ph type="body" sz="half" idx="2"/>
          </p:nvPr>
        </p:nvSpPr>
        <p:spPr>
          <a:xfrm>
            <a:off x="539750" y="5590455"/>
            <a:ext cx="8064500" cy="411257"/>
          </a:xfrm>
        </p:spPr>
        <p:txBody>
          <a:bodyPr>
            <a:spAutoFit/>
          </a:bodyPr>
          <a:lstStyle>
            <a:lvl1pPr marL="0" indent="0">
              <a:buNone/>
              <a:defRPr sz="22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5" name="Tijdelijke aanduiding voor datum 4"/>
          <p:cNvSpPr>
            <a:spLocks noGrp="1"/>
          </p:cNvSpPr>
          <p:nvPr>
            <p:ph type="dt" sz="half" idx="10"/>
          </p:nvPr>
        </p:nvSpPr>
        <p:spPr/>
        <p:txBody>
          <a:bodyPr/>
          <a:lstStyle/>
          <a:p>
            <a:fld id="{B71E2D7C-B77E-48FB-B6F1-3640447F226A}" type="datetime1">
              <a:rPr lang="nl-NL" smtClean="0"/>
              <a:t>05-06-19</a:t>
            </a:fld>
            <a:endParaRPr lang="nl-NL"/>
          </a:p>
        </p:txBody>
      </p:sp>
      <p:sp>
        <p:nvSpPr>
          <p:cNvPr id="6" name="Tijdelijke aanduiding voor voettekst 5"/>
          <p:cNvSpPr>
            <a:spLocks noGrp="1"/>
          </p:cNvSpPr>
          <p:nvPr>
            <p:ph type="ftr" sz="quarter" idx="11"/>
          </p:nvPr>
        </p:nvSpPr>
        <p:spPr/>
        <p:txBody>
          <a:bodyPr/>
          <a:lstStyle/>
          <a:p>
            <a:r>
              <a:rPr lang="nl-NL"/>
              <a:t>voorbeeldpresentatie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10" name="Tijdelijke aanduiding voor inhoud 9"/>
          <p:cNvSpPr>
            <a:spLocks noGrp="1"/>
          </p:cNvSpPr>
          <p:nvPr>
            <p:ph sz="quarter" idx="13" hasCustomPrompt="1"/>
          </p:nvPr>
        </p:nvSpPr>
        <p:spPr>
          <a:xfrm>
            <a:off x="545668" y="0"/>
            <a:ext cx="8058582" cy="4984577"/>
          </a:xfrm>
        </p:spPr>
        <p:txBody>
          <a:bodyPr/>
          <a:lstStyle>
            <a:lvl1pPr>
              <a:defRPr baseline="0"/>
            </a:lvl1pPr>
          </a:lstStyle>
          <a:p>
            <a:pPr lvl="0"/>
            <a:r>
              <a:rPr lang="nl-NL" dirty="0"/>
              <a:t>Klik op het pictogram om een illustratie, grafiek, tabel of filmpje toe te voegen</a:t>
            </a:r>
          </a:p>
        </p:txBody>
      </p:sp>
    </p:spTree>
    <p:extLst>
      <p:ext uri="{BB962C8B-B14F-4D97-AF65-F5344CB8AC3E}">
        <p14:creationId xmlns:p14="http://schemas.microsoft.com/office/powerpoint/2010/main" val="1446992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met afbeelding full page">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hasCustomPrompt="1"/>
          </p:nvPr>
        </p:nvSpPr>
        <p:spPr>
          <a:xfrm>
            <a:off x="-9246" y="-6037"/>
            <a:ext cx="9153245" cy="6852793"/>
          </a:xfrm>
        </p:spPr>
        <p:txBody>
          <a:bodyPr/>
          <a:lstStyle>
            <a:lvl1pPr>
              <a:defRPr baseline="0"/>
            </a:lvl1pPr>
          </a:lstStyle>
          <a:p>
            <a:r>
              <a:rPr lang="nl-NL" dirty="0"/>
              <a:t>Klik op het pictogram om een afbeelding toe te voegen</a:t>
            </a:r>
          </a:p>
        </p:txBody>
      </p:sp>
      <p:sp>
        <p:nvSpPr>
          <p:cNvPr id="8" name="Tijdelijke aanduiding voor afbeelding 7"/>
          <p:cNvSpPr>
            <a:spLocks noGrp="1"/>
          </p:cNvSpPr>
          <p:nvPr>
            <p:ph type="pic" sz="quarter" idx="13" hasCustomPrompt="1"/>
          </p:nvPr>
        </p:nvSpPr>
        <p:spPr>
          <a:xfrm>
            <a:off x="-9245" y="5197559"/>
            <a:ext cx="9162000" cy="1662617"/>
          </a:xfrm>
        </p:spPr>
        <p:txBody>
          <a:bodyPr/>
          <a:lstStyle>
            <a:lvl1pPr>
              <a:defRPr baseline="0"/>
            </a:lvl1pPr>
          </a:lstStyle>
          <a:p>
            <a:r>
              <a:rPr lang="nl-BE" dirty="0"/>
              <a:t>Kopieer vanuit een andere dia de hoge boog met volledige logo en plak hem in deze dia. De foto moet achter de boog staan.</a:t>
            </a:r>
            <a:endParaRPr lang="nl-NL" dirty="0"/>
          </a:p>
        </p:txBody>
      </p:sp>
      <p:sp>
        <p:nvSpPr>
          <p:cNvPr id="3" name="Ondertitel 2"/>
          <p:cNvSpPr>
            <a:spLocks noGrp="1"/>
          </p:cNvSpPr>
          <p:nvPr>
            <p:ph type="subTitle" idx="1"/>
          </p:nvPr>
        </p:nvSpPr>
        <p:spPr>
          <a:xfrm>
            <a:off x="539750" y="3645024"/>
            <a:ext cx="8064500" cy="472813"/>
          </a:xfrm>
          <a:solidFill>
            <a:schemeClr val="accent4">
              <a:alpha val="75000"/>
            </a:schemeClr>
          </a:solidFill>
        </p:spPr>
        <p:txBody>
          <a:bodyPr lIns="72000" tIns="36000" rIns="72000" bIns="36000">
            <a:spAutoFit/>
          </a:bodyPr>
          <a:lstStyle>
            <a:lvl1pPr marL="0" indent="0" algn="l">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13" name="Titel 1"/>
          <p:cNvSpPr>
            <a:spLocks noGrp="1"/>
          </p:cNvSpPr>
          <p:nvPr>
            <p:ph type="ctrTitle"/>
          </p:nvPr>
        </p:nvSpPr>
        <p:spPr>
          <a:xfrm>
            <a:off x="539750" y="2730292"/>
            <a:ext cx="8064500" cy="626701"/>
          </a:xfrm>
          <a:solidFill>
            <a:schemeClr val="accent4">
              <a:alpha val="75000"/>
            </a:schemeClr>
          </a:solidFill>
        </p:spPr>
        <p:txBody>
          <a:bodyPr lIns="72000" tIns="36000" rIns="72000" bIns="36000" anchor="b" anchorCtr="0">
            <a:spAutoFit/>
          </a:bodyPr>
          <a:lstStyle>
            <a:lvl1pPr algn="l">
              <a:defRPr sz="3600" b="0">
                <a:solidFill>
                  <a:schemeClr val="bg1"/>
                </a:solidFill>
              </a:defRPr>
            </a:lvl1pPr>
          </a:lstStyle>
          <a:p>
            <a:r>
              <a:rPr lang="nl-NL"/>
              <a:t>Titelstijl van model bewerken</a:t>
            </a:r>
            <a:endParaRPr lang="nl-N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oofdstuk 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1700808"/>
            <a:ext cx="8064500" cy="1656184"/>
          </a:xfrm>
        </p:spPr>
        <p:txBody>
          <a:bodyPr lIns="72000" rIns="72000" anchor="b" anchorCtr="0">
            <a:noAutofit/>
          </a:bodyPr>
          <a:lstStyle>
            <a:lvl1pPr algn="l">
              <a:defRPr sz="3600" b="1" cap="none"/>
            </a:lvl1pPr>
          </a:lstStyle>
          <a:p>
            <a:r>
              <a:rPr lang="nl-NL"/>
              <a:t>Titelstijl van model bewerken</a:t>
            </a:r>
            <a:endParaRPr lang="nl-NL" dirty="0"/>
          </a:p>
        </p:txBody>
      </p:sp>
      <p:sp>
        <p:nvSpPr>
          <p:cNvPr id="3" name="Tijdelijke aanduiding voor tekst 2"/>
          <p:cNvSpPr>
            <a:spLocks noGrp="1"/>
          </p:cNvSpPr>
          <p:nvPr>
            <p:ph type="body" idx="1"/>
          </p:nvPr>
        </p:nvSpPr>
        <p:spPr>
          <a:xfrm>
            <a:off x="539750" y="1196975"/>
            <a:ext cx="8064500" cy="503833"/>
          </a:xfrm>
        </p:spPr>
        <p:txBody>
          <a:bodyPr lIns="72000" rIns="72000" anchor="b">
            <a:noAutofit/>
          </a:bodyPr>
          <a:lstStyle>
            <a:lvl1pPr marL="0" indent="0">
              <a:buNone/>
              <a:defRPr sz="2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5A00BFD8-F337-0E46-BA49-DCC632ABF7D8}" type="datetimeFigureOut">
              <a:rPr lang="nl-NL" smtClean="0"/>
              <a:t>05-06-19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6C5701-2F7B-264E-9093-50BE1E059B46}" type="slidenum">
              <a:rPr lang="nl-NL" smtClean="0"/>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met tekst of object">
    <p:spTree>
      <p:nvGrpSpPr>
        <p:cNvPr id="1" name=""/>
        <p:cNvGrpSpPr/>
        <p:nvPr/>
      </p:nvGrpSpPr>
      <p:grpSpPr>
        <a:xfrm>
          <a:off x="0" y="0"/>
          <a:ext cx="0" cy="0"/>
          <a:chOff x="0" y="0"/>
          <a:chExt cx="0" cy="0"/>
        </a:xfrm>
      </p:grpSpPr>
      <p:pic>
        <p:nvPicPr>
          <p:cNvPr id="7" name="Afbeelding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a:xfrm>
            <a:off x="539552" y="1196976"/>
            <a:ext cx="8064896" cy="4895850"/>
          </a:xfrm>
        </p:spPr>
        <p:txBody>
          <a:bodyPr/>
          <a:lstStyle>
            <a:lvl2pPr marL="216000" indent="-216000">
              <a:defRPr sz="2600"/>
            </a:lvl2pPr>
            <a:lvl3pPr marL="576000" indent="-216000">
              <a:defRPr sz="2400"/>
            </a:lvl3pPr>
            <a:lvl4pPr marL="936000" indent="-216000">
              <a:defRPr sz="2200"/>
            </a:lvl4pPr>
            <a:lvl5pPr marL="1296000" indent="-216000">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p>
            <a:fld id="{5A00BFD8-F337-0E46-BA49-DCC632ABF7D8}" type="datetimeFigureOut">
              <a:rPr lang="nl-NL" smtClean="0"/>
              <a:t>05-06-19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46C5701-2F7B-264E-9093-50BE1E059B46}" type="slidenum">
              <a:rPr lang="nl-NL" smtClean="0"/>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el en twee kolommen">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539750" y="1196976"/>
            <a:ext cx="3960242" cy="4895849"/>
          </a:xfrm>
        </p:spPr>
        <p:txBody>
          <a:bodyPr/>
          <a:lstStyle>
            <a:lvl1pPr>
              <a:defRPr sz="2800"/>
            </a:lvl1pPr>
            <a:lvl2pPr marL="285750" indent="-285750">
              <a:defRPr sz="2400"/>
            </a:lvl2pPr>
            <a:lvl3pPr marL="585788" indent="-228600">
              <a:defRPr sz="2000"/>
            </a:lvl3pPr>
            <a:lvl4pPr marL="958850" indent="-228600">
              <a:defRPr sz="1800"/>
            </a:lvl4pPr>
            <a:lvl5pPr marL="1309688" indent="-228600">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4644008" y="1196976"/>
            <a:ext cx="3960242" cy="4895849"/>
          </a:xfrm>
        </p:spPr>
        <p:txBody>
          <a:bodyPr/>
          <a:lstStyle>
            <a:lvl1pPr>
              <a:defRPr sz="2800"/>
            </a:lvl1pPr>
            <a:lvl2pPr marL="285750" indent="-285750">
              <a:defRPr sz="2400"/>
            </a:lvl2pPr>
            <a:lvl3pPr marL="585788" indent="-228600">
              <a:defRPr sz="2000"/>
            </a:lvl3pPr>
            <a:lvl4pPr marL="958850" indent="-228600">
              <a:defRPr sz="1800"/>
            </a:lvl4pPr>
            <a:lvl5pPr marL="1309688" indent="-228600">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5A00BFD8-F337-0E46-BA49-DCC632ABF7D8}" type="datetimeFigureOut">
              <a:rPr lang="nl-NL" smtClean="0"/>
              <a:t>05-06-19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46C5701-2F7B-264E-9093-50BE1E059B46}" type="slidenum">
              <a:rPr lang="nl-NL" smtClean="0"/>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titel en 2 kolommen: vergelijking">
    <p:spTree>
      <p:nvGrpSpPr>
        <p:cNvPr id="1" name=""/>
        <p:cNvGrpSpPr/>
        <p:nvPr/>
      </p:nvGrpSpPr>
      <p:grpSpPr>
        <a:xfrm>
          <a:off x="0" y="0"/>
          <a:ext cx="0" cy="0"/>
          <a:chOff x="0" y="0"/>
          <a:chExt cx="0" cy="0"/>
        </a:xfrm>
      </p:grpSpPr>
      <p:pic>
        <p:nvPicPr>
          <p:cNvPr id="10" name="Afbeelding 9"/>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539552" y="1196975"/>
            <a:ext cx="3957836"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539552" y="2060848"/>
            <a:ext cx="3957836" cy="4031977"/>
          </a:xfrm>
        </p:spPr>
        <p:txBody>
          <a:bodyPr/>
          <a:lstStyle>
            <a:lvl1pPr>
              <a:defRPr sz="2400"/>
            </a:lvl1pPr>
            <a:lvl2pPr marL="285750" indent="-285750">
              <a:defRPr sz="2000"/>
            </a:lvl2pPr>
            <a:lvl3pPr marL="585788" indent="-228600">
              <a:defRPr sz="1800"/>
            </a:lvl3pPr>
            <a:lvl4pPr marL="958850" indent="-228600">
              <a:defRPr sz="1600"/>
            </a:lvl4pPr>
            <a:lvl5pPr marL="1296988" indent="-228600">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4645025" y="1196975"/>
            <a:ext cx="3959225" cy="791865"/>
          </a:xfrm>
          <a:solidFill>
            <a:schemeClr val="accent4"/>
          </a:solidFill>
        </p:spPr>
        <p:txBody>
          <a:bodyPr lIns="72000" rIns="72000" anchor="b"/>
          <a:lstStyle>
            <a:lvl1pPr marL="0" indent="0">
              <a:buNone/>
              <a:defRPr sz="24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060848"/>
            <a:ext cx="3959225" cy="4031977"/>
          </a:xfrm>
        </p:spPr>
        <p:txBody>
          <a:bodyPr/>
          <a:lstStyle>
            <a:lvl1pPr>
              <a:defRPr sz="2400"/>
            </a:lvl1pPr>
            <a:lvl2pPr marL="285750" indent="-285750">
              <a:defRPr sz="2000"/>
            </a:lvl2pPr>
            <a:lvl3pPr marL="585788" indent="-228600">
              <a:defRPr sz="1800"/>
            </a:lvl3pPr>
            <a:lvl4pPr marL="958850" indent="-228600">
              <a:defRPr sz="1600"/>
            </a:lvl4pPr>
            <a:lvl5pPr marL="1309688" indent="-228600">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6"/>
          <p:cNvSpPr>
            <a:spLocks noGrp="1"/>
          </p:cNvSpPr>
          <p:nvPr>
            <p:ph type="dt" sz="half" idx="10"/>
          </p:nvPr>
        </p:nvSpPr>
        <p:spPr/>
        <p:txBody>
          <a:bodyPr/>
          <a:lstStyle/>
          <a:p>
            <a:fld id="{5A00BFD8-F337-0E46-BA49-DCC632ABF7D8}" type="datetimeFigureOut">
              <a:rPr lang="nl-NL" smtClean="0"/>
              <a:t>05-06-19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46C5701-2F7B-264E-9093-50BE1E059B46}" type="slidenum">
              <a:rPr lang="nl-NL" smtClean="0"/>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Afbeelding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5A00BFD8-F337-0E46-BA49-DCC632ABF7D8}" type="datetimeFigureOut">
              <a:rPr lang="nl-NL" smtClean="0"/>
              <a:t>05-06-19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46C5701-2F7B-264E-9093-50BE1E059B46}"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Afbeelding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jdelijke aanduiding voor datum 1"/>
          <p:cNvSpPr>
            <a:spLocks noGrp="1"/>
          </p:cNvSpPr>
          <p:nvPr>
            <p:ph type="dt" sz="half" idx="10"/>
          </p:nvPr>
        </p:nvSpPr>
        <p:spPr/>
        <p:txBody>
          <a:bodyPr/>
          <a:lstStyle/>
          <a:p>
            <a:fld id="{5A00BFD8-F337-0E46-BA49-DCC632ABF7D8}" type="datetimeFigureOut">
              <a:rPr lang="nl-NL" smtClean="0"/>
              <a:t>05-06-19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46C5701-2F7B-264E-9093-50BE1E059B46}" type="slidenum">
              <a:rPr lang="nl-NL" smtClean="0"/>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llustratie of diagram met bijschrift">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
        <p:nvSpPr>
          <p:cNvPr id="2" name="Titel 1"/>
          <p:cNvSpPr>
            <a:spLocks noGrp="1"/>
          </p:cNvSpPr>
          <p:nvPr>
            <p:ph type="title"/>
          </p:nvPr>
        </p:nvSpPr>
        <p:spPr>
          <a:xfrm>
            <a:off x="539750" y="5013176"/>
            <a:ext cx="8064500" cy="566738"/>
          </a:xfrm>
        </p:spPr>
        <p:txBody>
          <a:bodyPr anchor="b">
            <a:normAutofit/>
          </a:bodyPr>
          <a:lstStyle>
            <a:lvl1pPr algn="l">
              <a:defRPr sz="2400" b="0"/>
            </a:lvl1pPr>
          </a:lstStyle>
          <a:p>
            <a:r>
              <a:rPr lang="nl-NL"/>
              <a:t>Titelstijl van model bewerken</a:t>
            </a:r>
            <a:endParaRPr lang="nl-NL" dirty="0"/>
          </a:p>
        </p:txBody>
      </p:sp>
      <p:sp>
        <p:nvSpPr>
          <p:cNvPr id="4" name="Tijdelijke aanduiding voor tekst 3"/>
          <p:cNvSpPr>
            <a:spLocks noGrp="1"/>
          </p:cNvSpPr>
          <p:nvPr>
            <p:ph type="body" sz="half" idx="2"/>
          </p:nvPr>
        </p:nvSpPr>
        <p:spPr>
          <a:xfrm>
            <a:off x="539750" y="5590455"/>
            <a:ext cx="8064500" cy="411257"/>
          </a:xfrm>
        </p:spPr>
        <p:txBody>
          <a:bodyPr>
            <a:spAutoFit/>
          </a:bodyPr>
          <a:lstStyle>
            <a:lvl1pPr marL="0" indent="0">
              <a:buNone/>
              <a:defRPr sz="2200">
                <a:solidFill>
                  <a:schemeClr val="accent3"/>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B71E2D7C-B77E-48FB-B6F1-3640447F226A}" type="datetime1">
              <a:rPr lang="nl-NL" smtClean="0"/>
              <a:t>05-06-19</a:t>
            </a:fld>
            <a:endParaRPr lang="nl-NL"/>
          </a:p>
        </p:txBody>
      </p:sp>
      <p:sp>
        <p:nvSpPr>
          <p:cNvPr id="6" name="Tijdelijke aanduiding voor voettekst 5"/>
          <p:cNvSpPr>
            <a:spLocks noGrp="1"/>
          </p:cNvSpPr>
          <p:nvPr>
            <p:ph type="ftr" sz="quarter" idx="11"/>
          </p:nvPr>
        </p:nvSpPr>
        <p:spPr/>
        <p:txBody>
          <a:bodyPr/>
          <a:lstStyle/>
          <a:p>
            <a:r>
              <a:rPr lang="nl-NL"/>
              <a:t>voorbeeldpresentatie</a:t>
            </a:r>
          </a:p>
        </p:txBody>
      </p:sp>
      <p:sp>
        <p:nvSpPr>
          <p:cNvPr id="7" name="Tijdelijke aanduiding voor dianummer 6"/>
          <p:cNvSpPr>
            <a:spLocks noGrp="1"/>
          </p:cNvSpPr>
          <p:nvPr>
            <p:ph type="sldNum" sz="quarter" idx="12"/>
          </p:nvPr>
        </p:nvSpPr>
        <p:spPr/>
        <p:txBody>
          <a:bodyPr/>
          <a:lstStyle/>
          <a:p>
            <a:fld id="{3B032377-C103-4EFE-98C1-80A6E5A7472A}" type="slidenum">
              <a:rPr lang="nl-NL" smtClean="0"/>
              <a:t>‹nr.›</a:t>
            </a:fld>
            <a:endParaRPr lang="nl-NL"/>
          </a:p>
        </p:txBody>
      </p:sp>
      <p:sp>
        <p:nvSpPr>
          <p:cNvPr id="10" name="Tijdelijke aanduiding voor inhoud 9"/>
          <p:cNvSpPr>
            <a:spLocks noGrp="1"/>
          </p:cNvSpPr>
          <p:nvPr>
            <p:ph sz="quarter" idx="13" hasCustomPrompt="1"/>
          </p:nvPr>
        </p:nvSpPr>
        <p:spPr>
          <a:xfrm>
            <a:off x="545668" y="0"/>
            <a:ext cx="8058582" cy="4984577"/>
          </a:xfrm>
        </p:spPr>
        <p:txBody>
          <a:bodyPr/>
          <a:lstStyle>
            <a:lvl1pPr>
              <a:defRPr baseline="0"/>
            </a:lvl1pPr>
          </a:lstStyle>
          <a:p>
            <a:pPr lvl="0"/>
            <a:r>
              <a:rPr lang="nl-NL" dirty="0"/>
              <a:t>Klik op het pictogram om een illustratie, grafiek, tabel of filmpje toe te voegen</a:t>
            </a:r>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024562"/>
            <a:ext cx="9162000" cy="83507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39552" y="116632"/>
            <a:ext cx="8064896" cy="936105"/>
          </a:xfrm>
          <a:prstGeom prst="rect">
            <a:avLst/>
          </a:prstGeom>
        </p:spPr>
        <p:txBody>
          <a:bodyPr vert="horz" lIns="0" tIns="36000" rIns="0" bIns="3600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539552" y="1196976"/>
            <a:ext cx="8064896" cy="4895850"/>
          </a:xfrm>
          <a:prstGeom prst="rect">
            <a:avLst/>
          </a:prstGeom>
        </p:spPr>
        <p:txBody>
          <a:bodyPr vert="horz" lIns="0" tIns="36000" rIns="0" bIns="3600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7236296" y="6327740"/>
            <a:ext cx="1008112" cy="227082"/>
          </a:xfrm>
          <a:prstGeom prst="rect">
            <a:avLst/>
          </a:prstGeom>
        </p:spPr>
        <p:txBody>
          <a:bodyPr vert="horz" lIns="91440" tIns="45720" rIns="91440" bIns="45720" rtlCol="0" anchor="ctr"/>
          <a:lstStyle>
            <a:lvl1pPr algn="r">
              <a:defRPr sz="1200">
                <a:solidFill>
                  <a:schemeClr val="bg1"/>
                </a:solidFill>
              </a:defRPr>
            </a:lvl1pPr>
          </a:lstStyle>
          <a:p>
            <a:fld id="{5A00BFD8-F337-0E46-BA49-DCC632ABF7D8}" type="datetimeFigureOut">
              <a:rPr lang="nl-NL" smtClean="0"/>
              <a:t>05-06-19</a:t>
            </a:fld>
            <a:endParaRPr lang="nl-NL"/>
          </a:p>
        </p:txBody>
      </p:sp>
      <p:sp>
        <p:nvSpPr>
          <p:cNvPr id="5" name="Tijdelijke aanduiding voor voettekst 4"/>
          <p:cNvSpPr>
            <a:spLocks noGrp="1"/>
          </p:cNvSpPr>
          <p:nvPr>
            <p:ph type="ftr" sz="quarter" idx="3"/>
          </p:nvPr>
        </p:nvSpPr>
        <p:spPr>
          <a:xfrm>
            <a:off x="5220072" y="6562118"/>
            <a:ext cx="3024336" cy="207188"/>
          </a:xfrm>
          <a:prstGeom prst="rect">
            <a:avLst/>
          </a:prstGeom>
        </p:spPr>
        <p:txBody>
          <a:bodyPr vert="horz" lIns="91440" tIns="45720" rIns="91440" bIns="45720" rtlCol="0" anchor="ctr"/>
          <a:lstStyle>
            <a:lvl1pPr algn="r">
              <a:defRPr sz="1200">
                <a:solidFill>
                  <a:schemeClr val="bg1"/>
                </a:solidFill>
              </a:defRPr>
            </a:lvl1pPr>
          </a:lstStyle>
          <a:p>
            <a:endParaRPr lang="nl-NL"/>
          </a:p>
        </p:txBody>
      </p:sp>
      <p:sp>
        <p:nvSpPr>
          <p:cNvPr id="6" name="Tijdelijke aanduiding voor dianummer 5"/>
          <p:cNvSpPr>
            <a:spLocks noGrp="1"/>
          </p:cNvSpPr>
          <p:nvPr>
            <p:ph type="sldNum" sz="quarter" idx="4"/>
          </p:nvPr>
        </p:nvSpPr>
        <p:spPr>
          <a:xfrm>
            <a:off x="-4356" y="6602881"/>
            <a:ext cx="461556" cy="257295"/>
          </a:xfrm>
          <a:prstGeom prst="rect">
            <a:avLst/>
          </a:prstGeom>
        </p:spPr>
        <p:txBody>
          <a:bodyPr vert="horz" lIns="91440" tIns="45720" rIns="91440" bIns="45720" rtlCol="0" anchor="ctr"/>
          <a:lstStyle>
            <a:lvl1pPr algn="r">
              <a:defRPr sz="1200">
                <a:solidFill>
                  <a:schemeClr val="bg1"/>
                </a:solidFill>
              </a:defRPr>
            </a:lvl1pPr>
          </a:lstStyle>
          <a:p>
            <a:fld id="{846C5701-2F7B-264E-9093-50BE1E059B46}" type="slidenum">
              <a:rPr lang="nl-NL" smtClean="0"/>
              <a:t>‹nr.›</a:t>
            </a:fld>
            <a:endParaRPr lang="nl-NL"/>
          </a:p>
        </p:txBody>
      </p:sp>
    </p:spTree>
    <p:extLst>
      <p:ext uri="{BB962C8B-B14F-4D97-AF65-F5344CB8AC3E}">
        <p14:creationId xmlns:p14="http://schemas.microsoft.com/office/powerpoint/2010/main" val="7363640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60" r:id="rId14"/>
    <p:sldLayoutId id="2147483661" r:id="rId15"/>
    <p:sldLayoutId id="2147483662" r:id="rId16"/>
    <p:sldLayoutId id="2147483663" r:id="rId17"/>
    <p:sldLayoutId id="2147483664" r:id="rId18"/>
    <p:sldLayoutId id="2147483665" r:id="rId19"/>
  </p:sldLayoutIdLst>
  <p:txStyles>
    <p:titleStyle>
      <a:lvl1pPr algn="l" defTabSz="914400" rtl="0" eaLnBrk="1" latinLnBrk="0" hangingPunct="1">
        <a:spcBef>
          <a:spcPct val="0"/>
        </a:spcBef>
        <a:buNone/>
        <a:defRPr sz="3600" kern="1200">
          <a:solidFill>
            <a:schemeClr val="tx2"/>
          </a:solidFill>
          <a:latin typeface="+mj-lt"/>
          <a:ea typeface="+mj-ea"/>
          <a:cs typeface="+mj-cs"/>
        </a:defRPr>
      </a:lvl1pPr>
    </p:titleStyle>
    <p:bodyStyle>
      <a:lvl1pPr marL="0" indent="0" algn="l" defTabSz="914400" rtl="0" eaLnBrk="1" latinLnBrk="0" hangingPunct="1">
        <a:spcBef>
          <a:spcPct val="20000"/>
        </a:spcBef>
        <a:buFontTx/>
        <a:buNone/>
        <a:defRPr sz="2600" kern="1200">
          <a:solidFill>
            <a:schemeClr val="tx2"/>
          </a:solidFill>
          <a:latin typeface="+mn-lt"/>
          <a:ea typeface="+mn-ea"/>
          <a:cs typeface="+mn-cs"/>
        </a:defRPr>
      </a:lvl1pPr>
      <a:lvl2pPr marL="742950" indent="-285750" algn="l" defTabSz="914400" rtl="0" eaLnBrk="1" latinLnBrk="0" hangingPunct="1">
        <a:spcBef>
          <a:spcPct val="20000"/>
        </a:spcBef>
        <a:buSzPct val="85000"/>
        <a:buFont typeface="Wingdings" panose="05000000000000000000" pitchFamily="2" charset="2"/>
        <a:buChar char="§"/>
        <a:defRPr sz="2400" kern="1200">
          <a:solidFill>
            <a:schemeClr val="tx2"/>
          </a:solidFill>
          <a:latin typeface="+mn-lt"/>
          <a:ea typeface="+mn-ea"/>
          <a:cs typeface="+mn-cs"/>
        </a:defRPr>
      </a:lvl2pPr>
      <a:lvl3pPr marL="1143000" indent="-228600" algn="l" defTabSz="914400" rtl="0" eaLnBrk="1" latinLnBrk="0" hangingPunct="1">
        <a:spcBef>
          <a:spcPct val="20000"/>
        </a:spcBef>
        <a:buSzPct val="85000"/>
        <a:buFont typeface="Wingdings" panose="05000000000000000000" pitchFamily="2" charset="2"/>
        <a:buChar char="§"/>
        <a:defRPr sz="2200" kern="1200">
          <a:solidFill>
            <a:schemeClr val="tx2"/>
          </a:solidFill>
          <a:latin typeface="+mn-lt"/>
          <a:ea typeface="+mn-ea"/>
          <a:cs typeface="+mn-cs"/>
        </a:defRPr>
      </a:lvl3pPr>
      <a:lvl4pPr marL="1600200"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SzPct val="85000"/>
        <a:buFont typeface="Wingdings" panose="05000000000000000000" pitchFamily="2" charset="2"/>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8.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8.xml"/><Relationship Id="rId5" Type="http://schemas.openxmlformats.org/officeDocument/2006/relationships/image" Target="../media/image28.emf"/><Relationship Id="rId4" Type="http://schemas.openxmlformats.org/officeDocument/2006/relationships/image" Target="../media/image2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5.tiff"/></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5.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em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175845" y="1513240"/>
            <a:ext cx="8792308" cy="1470025"/>
          </a:xfrm>
        </p:spPr>
        <p:txBody>
          <a:bodyPr/>
          <a:lstStyle/>
          <a:p>
            <a:pPr algn="ctr"/>
            <a:r>
              <a:rPr lang="nl-BE" sz="4400" dirty="0"/>
              <a:t>Research and GDPR: 1 year later</a:t>
            </a:r>
          </a:p>
        </p:txBody>
      </p:sp>
      <p:sp>
        <p:nvSpPr>
          <p:cNvPr id="3" name="Subtitel 2"/>
          <p:cNvSpPr>
            <a:spLocks noGrp="1"/>
          </p:cNvSpPr>
          <p:nvPr>
            <p:ph type="subTitle" idx="1"/>
          </p:nvPr>
        </p:nvSpPr>
        <p:spPr>
          <a:xfrm>
            <a:off x="1371599" y="3285235"/>
            <a:ext cx="6400800" cy="1752600"/>
          </a:xfrm>
        </p:spPr>
        <p:txBody>
          <a:bodyPr/>
          <a:lstStyle/>
          <a:p>
            <a:r>
              <a:rPr lang="nl-NL" dirty="0"/>
              <a:t>Prof. Dr. Patrick Cras</a:t>
            </a:r>
          </a:p>
          <a:p>
            <a:r>
              <a:rPr lang="nl-NL" dirty="0"/>
              <a:t>Dept of Neurology &amp; Ethics </a:t>
            </a:r>
            <a:r>
              <a:rPr lang="nl-NL" dirty="0" err="1"/>
              <a:t>Committee</a:t>
            </a:r>
            <a:endParaRPr lang="nl-NL" dirty="0"/>
          </a:p>
          <a:p>
            <a:r>
              <a:rPr lang="nl-NL" dirty="0" err="1"/>
              <a:t>Antwerp</a:t>
            </a:r>
            <a:r>
              <a:rPr lang="nl-NL" dirty="0"/>
              <a:t> University Hospital</a:t>
            </a:r>
          </a:p>
          <a:p>
            <a:endParaRPr lang="nl-NL" dirty="0"/>
          </a:p>
          <a:p>
            <a:r>
              <a:rPr lang="nl-NL" dirty="0"/>
              <a:t>Research Club, 5th of </a:t>
            </a:r>
            <a:r>
              <a:rPr lang="nl-NL" dirty="0" err="1"/>
              <a:t>June</a:t>
            </a:r>
            <a:r>
              <a:rPr lang="nl-NL" dirty="0"/>
              <a:t> 2019</a:t>
            </a:r>
          </a:p>
        </p:txBody>
      </p:sp>
    </p:spTree>
    <p:extLst>
      <p:ext uri="{BB962C8B-B14F-4D97-AF65-F5344CB8AC3E}">
        <p14:creationId xmlns:p14="http://schemas.microsoft.com/office/powerpoint/2010/main" val="18490833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0BDB1-A756-914E-9039-28F62DACFCF4}"/>
              </a:ext>
            </a:extLst>
          </p:cNvPr>
          <p:cNvSpPr>
            <a:spLocks noGrp="1"/>
          </p:cNvSpPr>
          <p:nvPr>
            <p:ph type="title"/>
          </p:nvPr>
        </p:nvSpPr>
        <p:spPr/>
        <p:txBody>
          <a:bodyPr/>
          <a:lstStyle/>
          <a:p>
            <a:pPr algn="ctr"/>
            <a:r>
              <a:rPr lang="en-US" dirty="0"/>
              <a:t>Vocabulary of GDPR</a:t>
            </a:r>
          </a:p>
        </p:txBody>
      </p:sp>
      <p:sp>
        <p:nvSpPr>
          <p:cNvPr id="3" name="Tijdelijke aanduiding voor inhoud 2">
            <a:extLst>
              <a:ext uri="{FF2B5EF4-FFF2-40B4-BE49-F238E27FC236}">
                <a16:creationId xmlns:a16="http://schemas.microsoft.com/office/drawing/2014/main" id="{CD2B9019-A8CC-8E4B-A7FC-D051DF353C96}"/>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fr-FR" dirty="0" err="1"/>
              <a:t>Personal</a:t>
            </a:r>
            <a:r>
              <a:rPr lang="fr-FR" dirty="0"/>
              <a:t> data (‘</a:t>
            </a:r>
            <a:r>
              <a:rPr lang="fr-FR" dirty="0" err="1"/>
              <a:t>persoonsgegevens</a:t>
            </a:r>
            <a:r>
              <a:rPr lang="fr-FR" dirty="0"/>
              <a:t>’) </a:t>
            </a:r>
            <a:r>
              <a:rPr lang="fr-FR" dirty="0">
                <a:solidFill>
                  <a:srgbClr val="FF0000"/>
                </a:solidFill>
              </a:rPr>
              <a:t>= participant data</a:t>
            </a:r>
          </a:p>
          <a:p>
            <a:pPr marL="457200" indent="-457200">
              <a:buFont typeface="Arial" panose="020B0604020202020204" pitchFamily="34" charset="0"/>
              <a:buChar char="•"/>
            </a:pPr>
            <a:r>
              <a:rPr lang="fr-FR" dirty="0"/>
              <a:t>Controller (‘</a:t>
            </a:r>
            <a:r>
              <a:rPr lang="fr-FR" dirty="0" err="1"/>
              <a:t>verwerkingsverantwoordelijke</a:t>
            </a:r>
            <a:r>
              <a:rPr lang="fr-FR" dirty="0"/>
              <a:t>’): </a:t>
            </a:r>
            <a:r>
              <a:rPr lang="nl-BE" dirty="0"/>
              <a:t>determines the purposes, conditions and means of the processing of personal data </a:t>
            </a:r>
            <a:r>
              <a:rPr lang="nl-BE" dirty="0">
                <a:solidFill>
                  <a:srgbClr val="FF0000"/>
                </a:solidFill>
              </a:rPr>
              <a:t>= principal investigator</a:t>
            </a:r>
            <a:endParaRPr lang="fr-FR" dirty="0"/>
          </a:p>
          <a:p>
            <a:pPr marL="457200" indent="-457200">
              <a:buFont typeface="Arial" panose="020B0604020202020204" pitchFamily="34" charset="0"/>
              <a:buChar char="•"/>
            </a:pPr>
            <a:r>
              <a:rPr lang="fr-FR" dirty="0"/>
              <a:t>Processor (‘</a:t>
            </a:r>
            <a:r>
              <a:rPr lang="fr-FR" dirty="0" err="1"/>
              <a:t>verwerker</a:t>
            </a:r>
            <a:r>
              <a:rPr lang="fr-FR" dirty="0"/>
              <a:t>’): </a:t>
            </a:r>
            <a:r>
              <a:rPr lang="nl-BE" dirty="0"/>
              <a:t>processes personal data on behalf of the controller </a:t>
            </a:r>
            <a:r>
              <a:rPr lang="nl-BE" dirty="0">
                <a:solidFill>
                  <a:srgbClr val="FF0000"/>
                </a:solidFill>
              </a:rPr>
              <a:t>= investigator</a:t>
            </a:r>
            <a:endParaRPr lang="fr-FR" dirty="0">
              <a:solidFill>
                <a:srgbClr val="FF0000"/>
              </a:solidFill>
            </a:endParaRPr>
          </a:p>
          <a:p>
            <a:pPr marL="457200" indent="-457200">
              <a:buFont typeface="Arial" panose="020B0604020202020204" pitchFamily="34" charset="0"/>
              <a:buChar char="•"/>
            </a:pPr>
            <a:r>
              <a:rPr lang="fr-FR" dirty="0"/>
              <a:t>Data protection </a:t>
            </a:r>
            <a:r>
              <a:rPr lang="fr-FR" dirty="0" err="1"/>
              <a:t>officer</a:t>
            </a:r>
            <a:r>
              <a:rPr lang="fr-FR" dirty="0"/>
              <a:t> (DPO) (‘</a:t>
            </a:r>
            <a:r>
              <a:rPr lang="fr-FR" dirty="0" err="1"/>
              <a:t>Functionaris</a:t>
            </a:r>
            <a:r>
              <a:rPr lang="fr-FR" dirty="0"/>
              <a:t> voor </a:t>
            </a:r>
            <a:r>
              <a:rPr lang="fr-FR" dirty="0" err="1"/>
              <a:t>gegevensbescherming</a:t>
            </a:r>
            <a:r>
              <a:rPr lang="fr-FR" dirty="0"/>
              <a:t>’) </a:t>
            </a:r>
            <a:r>
              <a:rPr lang="nl-BE" dirty="0">
                <a:solidFill>
                  <a:srgbClr val="FF0000"/>
                </a:solidFill>
              </a:rPr>
              <a:t>= newly appointed</a:t>
            </a:r>
            <a:endParaRPr lang="fr-FR" dirty="0"/>
          </a:p>
          <a:p>
            <a:pPr marL="457200" indent="-457200">
              <a:buFont typeface="Arial" panose="020B0604020202020204" pitchFamily="34" charset="0"/>
              <a:buChar char="•"/>
            </a:pPr>
            <a:r>
              <a:rPr lang="fr-FR" dirty="0"/>
              <a:t>Data protection </a:t>
            </a:r>
            <a:r>
              <a:rPr lang="fr-FR" dirty="0" err="1"/>
              <a:t>authority</a:t>
            </a:r>
            <a:r>
              <a:rPr lang="fr-FR" dirty="0"/>
              <a:t> (‘</a:t>
            </a:r>
            <a:r>
              <a:rPr lang="fr-FR" dirty="0" err="1"/>
              <a:t>Gegevensbeschermingsautoriteit</a:t>
            </a:r>
            <a:r>
              <a:rPr lang="fr-FR" dirty="0"/>
              <a:t>’) </a:t>
            </a:r>
            <a:r>
              <a:rPr lang="nl-BE" dirty="0">
                <a:solidFill>
                  <a:srgbClr val="FF0000"/>
                </a:solidFill>
              </a:rPr>
              <a:t>= exists</a:t>
            </a:r>
          </a:p>
          <a:p>
            <a:pPr marL="457200" indent="-457200">
              <a:buFont typeface="Arial" panose="020B0604020202020204" pitchFamily="34" charset="0"/>
              <a:buChar char="•"/>
            </a:pPr>
            <a:r>
              <a:rPr lang="fr-FR" dirty="0"/>
              <a:t>Data protection impact </a:t>
            </a:r>
            <a:r>
              <a:rPr lang="fr-FR" dirty="0" err="1"/>
              <a:t>assessment</a:t>
            </a:r>
            <a:r>
              <a:rPr lang="fr-FR" dirty="0"/>
              <a:t> </a:t>
            </a:r>
            <a:r>
              <a:rPr lang="fr-FR" dirty="0">
                <a:solidFill>
                  <a:srgbClr val="FF0000"/>
                </a:solidFill>
              </a:rPr>
              <a:t>= DPO, </a:t>
            </a:r>
            <a:r>
              <a:rPr lang="fr-FR" dirty="0" err="1">
                <a:solidFill>
                  <a:srgbClr val="FF0000"/>
                </a:solidFill>
              </a:rPr>
              <a:t>researcher</a:t>
            </a:r>
            <a:r>
              <a:rPr lang="fr-FR" dirty="0">
                <a:solidFill>
                  <a:srgbClr val="FF0000"/>
                </a:solidFill>
              </a:rPr>
              <a:t>, EC?</a:t>
            </a:r>
          </a:p>
          <a:p>
            <a:pPr marL="457200" indent="-457200">
              <a:buFont typeface="Arial" panose="020B0604020202020204" pitchFamily="34" charset="0"/>
              <a:buChar char="•"/>
            </a:pPr>
            <a:r>
              <a:rPr lang="fr-FR" dirty="0" err="1"/>
              <a:t>Legitimate</a:t>
            </a:r>
            <a:r>
              <a:rPr lang="fr-FR" dirty="0"/>
              <a:t> </a:t>
            </a:r>
            <a:r>
              <a:rPr lang="fr-FR" dirty="0" err="1"/>
              <a:t>interest</a:t>
            </a:r>
            <a:r>
              <a:rPr lang="fr-FR" dirty="0"/>
              <a:t> (‘</a:t>
            </a:r>
            <a:r>
              <a:rPr lang="fr-FR" dirty="0" err="1"/>
              <a:t>rechtmatig</a:t>
            </a:r>
            <a:r>
              <a:rPr lang="fr-FR" dirty="0"/>
              <a:t> </a:t>
            </a:r>
            <a:r>
              <a:rPr lang="fr-FR" dirty="0" err="1"/>
              <a:t>belang</a:t>
            </a:r>
            <a:r>
              <a:rPr lang="fr-FR" dirty="0"/>
              <a:t>’) </a:t>
            </a:r>
            <a:r>
              <a:rPr lang="nl-BE" dirty="0">
                <a:solidFill>
                  <a:srgbClr val="FF0000"/>
                </a:solidFill>
              </a:rPr>
              <a:t>= research</a:t>
            </a:r>
            <a:endParaRPr lang="fr-FR" dirty="0"/>
          </a:p>
          <a:p>
            <a:pPr marL="457200" indent="-457200">
              <a:buFont typeface="Arial" panose="020B0604020202020204" pitchFamily="34" charset="0"/>
              <a:buChar char="•"/>
            </a:pPr>
            <a:r>
              <a:rPr lang="fr-FR" dirty="0" err="1"/>
              <a:t>Anonymized</a:t>
            </a:r>
            <a:r>
              <a:rPr lang="fr-FR" dirty="0"/>
              <a:t> versus pseudonymized </a:t>
            </a:r>
            <a:r>
              <a:rPr lang="fr-FR" dirty="0">
                <a:solidFill>
                  <a:srgbClr val="FF0000"/>
                </a:solidFill>
              </a:rPr>
              <a:t>=</a:t>
            </a:r>
            <a:r>
              <a:rPr lang="fr-FR" dirty="0" err="1">
                <a:solidFill>
                  <a:srgbClr val="FF0000"/>
                </a:solidFill>
              </a:rPr>
              <a:t>coded</a:t>
            </a:r>
            <a:endParaRPr lang="fr-FR" dirty="0">
              <a:solidFill>
                <a:srgbClr val="FF0000"/>
              </a:solidFill>
            </a:endParaRPr>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262841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6ABC50C-D992-1141-B1C2-DA7F57CBC3E8}"/>
              </a:ext>
            </a:extLst>
          </p:cNvPr>
          <p:cNvPicPr>
            <a:picLocks noChangeAspect="1"/>
          </p:cNvPicPr>
          <p:nvPr/>
        </p:nvPicPr>
        <p:blipFill>
          <a:blip r:embed="rId2"/>
          <a:stretch>
            <a:fillRect/>
          </a:stretch>
        </p:blipFill>
        <p:spPr>
          <a:xfrm>
            <a:off x="345937" y="221422"/>
            <a:ext cx="1587500" cy="584200"/>
          </a:xfrm>
          <a:prstGeom prst="rect">
            <a:avLst/>
          </a:prstGeom>
        </p:spPr>
      </p:pic>
      <p:pic>
        <p:nvPicPr>
          <p:cNvPr id="3" name="Afbeelding 2">
            <a:extLst>
              <a:ext uri="{FF2B5EF4-FFF2-40B4-BE49-F238E27FC236}">
                <a16:creationId xmlns:a16="http://schemas.microsoft.com/office/drawing/2014/main" id="{9CCF9E50-263C-DB4D-B2B6-3C2FB20CFE6F}"/>
              </a:ext>
            </a:extLst>
          </p:cNvPr>
          <p:cNvPicPr>
            <a:picLocks noChangeAspect="1"/>
          </p:cNvPicPr>
          <p:nvPr/>
        </p:nvPicPr>
        <p:blipFill>
          <a:blip r:embed="rId3"/>
          <a:stretch>
            <a:fillRect/>
          </a:stretch>
        </p:blipFill>
        <p:spPr>
          <a:xfrm>
            <a:off x="2749550" y="297622"/>
            <a:ext cx="3644900" cy="431800"/>
          </a:xfrm>
          <a:prstGeom prst="rect">
            <a:avLst/>
          </a:prstGeom>
        </p:spPr>
      </p:pic>
      <p:pic>
        <p:nvPicPr>
          <p:cNvPr id="4" name="Afbeelding 3">
            <a:extLst>
              <a:ext uri="{FF2B5EF4-FFF2-40B4-BE49-F238E27FC236}">
                <a16:creationId xmlns:a16="http://schemas.microsoft.com/office/drawing/2014/main" id="{CCF99CB6-6CF0-1A43-AE13-A0BF51F703B4}"/>
              </a:ext>
            </a:extLst>
          </p:cNvPr>
          <p:cNvPicPr>
            <a:picLocks noChangeAspect="1"/>
          </p:cNvPicPr>
          <p:nvPr/>
        </p:nvPicPr>
        <p:blipFill>
          <a:blip r:embed="rId4"/>
          <a:stretch>
            <a:fillRect/>
          </a:stretch>
        </p:blipFill>
        <p:spPr>
          <a:xfrm>
            <a:off x="345937" y="5964307"/>
            <a:ext cx="1104900" cy="495300"/>
          </a:xfrm>
          <a:prstGeom prst="rect">
            <a:avLst/>
          </a:prstGeom>
        </p:spPr>
      </p:pic>
      <p:sp>
        <p:nvSpPr>
          <p:cNvPr id="5" name="Tekstvak 4">
            <a:extLst>
              <a:ext uri="{FF2B5EF4-FFF2-40B4-BE49-F238E27FC236}">
                <a16:creationId xmlns:a16="http://schemas.microsoft.com/office/drawing/2014/main" id="{2D548736-A550-6E49-9781-7516E08DECDD}"/>
              </a:ext>
            </a:extLst>
          </p:cNvPr>
          <p:cNvSpPr txBox="1"/>
          <p:nvPr/>
        </p:nvSpPr>
        <p:spPr>
          <a:xfrm>
            <a:off x="345937" y="1192695"/>
            <a:ext cx="8400498" cy="4031873"/>
          </a:xfrm>
          <a:prstGeom prst="rect">
            <a:avLst/>
          </a:prstGeom>
          <a:noFill/>
        </p:spPr>
        <p:txBody>
          <a:bodyPr wrap="square" rtlCol="0">
            <a:spAutoFit/>
          </a:bodyPr>
          <a:lstStyle/>
          <a:p>
            <a:r>
              <a:rPr lang="nl-BE" sz="3200" dirty="0"/>
              <a:t>Terminologie?</a:t>
            </a:r>
          </a:p>
          <a:p>
            <a:endParaRPr lang="nl-BE" sz="3200" dirty="0"/>
          </a:p>
          <a:p>
            <a:r>
              <a:rPr lang="nl-BE" sz="3200" dirty="0"/>
              <a:t>‘Rechtmatige’ versus ‘gerechtvaardigde’ versus ‘rechtvaardige’ verwerking?</a:t>
            </a:r>
          </a:p>
          <a:p>
            <a:endParaRPr lang="nl-BE" sz="3200" dirty="0"/>
          </a:p>
          <a:p>
            <a:r>
              <a:rPr lang="nl-BE" sz="3200" i="1" dirty="0"/>
              <a:t>Maar geen consistente woordkeuze…</a:t>
            </a:r>
          </a:p>
          <a:p>
            <a:endParaRPr lang="nl-BE" sz="3200" dirty="0"/>
          </a:p>
          <a:p>
            <a:r>
              <a:rPr lang="nl-BE" sz="3200" i="1" dirty="0"/>
              <a:t>‘legitimate’ versus ‘justified’ versus ‘equitable’</a:t>
            </a:r>
          </a:p>
        </p:txBody>
      </p:sp>
      <p:sp>
        <p:nvSpPr>
          <p:cNvPr id="6" name="Tekstvak 5">
            <a:extLst>
              <a:ext uri="{FF2B5EF4-FFF2-40B4-BE49-F238E27FC236}">
                <a16:creationId xmlns:a16="http://schemas.microsoft.com/office/drawing/2014/main" id="{3868CCB5-13C6-2C45-B550-678644709B4C}"/>
              </a:ext>
            </a:extLst>
          </p:cNvPr>
          <p:cNvSpPr txBox="1"/>
          <p:nvPr/>
        </p:nvSpPr>
        <p:spPr>
          <a:xfrm>
            <a:off x="2072369" y="6027291"/>
            <a:ext cx="4322081" cy="369332"/>
          </a:xfrm>
          <a:prstGeom prst="rect">
            <a:avLst/>
          </a:prstGeom>
          <a:noFill/>
        </p:spPr>
        <p:txBody>
          <a:bodyPr wrap="none" rtlCol="0">
            <a:spAutoFit/>
          </a:bodyPr>
          <a:lstStyle/>
          <a:p>
            <a:r>
              <a:rPr lang="nl-BE" dirty="0"/>
              <a:t>VLIR gedragscode gegevensverwerking 2019</a:t>
            </a:r>
          </a:p>
        </p:txBody>
      </p:sp>
    </p:spTree>
    <p:extLst>
      <p:ext uri="{BB962C8B-B14F-4D97-AF65-F5344CB8AC3E}">
        <p14:creationId xmlns:p14="http://schemas.microsoft.com/office/powerpoint/2010/main" val="40389160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6ABC50C-D992-1141-B1C2-DA7F57CBC3E8}"/>
              </a:ext>
            </a:extLst>
          </p:cNvPr>
          <p:cNvPicPr>
            <a:picLocks noChangeAspect="1"/>
          </p:cNvPicPr>
          <p:nvPr/>
        </p:nvPicPr>
        <p:blipFill>
          <a:blip r:embed="rId2"/>
          <a:stretch>
            <a:fillRect/>
          </a:stretch>
        </p:blipFill>
        <p:spPr>
          <a:xfrm>
            <a:off x="345937" y="221422"/>
            <a:ext cx="1587500" cy="584200"/>
          </a:xfrm>
          <a:prstGeom prst="rect">
            <a:avLst/>
          </a:prstGeom>
        </p:spPr>
      </p:pic>
      <p:pic>
        <p:nvPicPr>
          <p:cNvPr id="3" name="Afbeelding 2">
            <a:extLst>
              <a:ext uri="{FF2B5EF4-FFF2-40B4-BE49-F238E27FC236}">
                <a16:creationId xmlns:a16="http://schemas.microsoft.com/office/drawing/2014/main" id="{9CCF9E50-263C-DB4D-B2B6-3C2FB20CFE6F}"/>
              </a:ext>
            </a:extLst>
          </p:cNvPr>
          <p:cNvPicPr>
            <a:picLocks noChangeAspect="1"/>
          </p:cNvPicPr>
          <p:nvPr/>
        </p:nvPicPr>
        <p:blipFill>
          <a:blip r:embed="rId3"/>
          <a:stretch>
            <a:fillRect/>
          </a:stretch>
        </p:blipFill>
        <p:spPr>
          <a:xfrm>
            <a:off x="2749550" y="297622"/>
            <a:ext cx="3644900" cy="431800"/>
          </a:xfrm>
          <a:prstGeom prst="rect">
            <a:avLst/>
          </a:prstGeom>
        </p:spPr>
      </p:pic>
      <p:pic>
        <p:nvPicPr>
          <p:cNvPr id="4" name="Afbeelding 3">
            <a:extLst>
              <a:ext uri="{FF2B5EF4-FFF2-40B4-BE49-F238E27FC236}">
                <a16:creationId xmlns:a16="http://schemas.microsoft.com/office/drawing/2014/main" id="{CCF99CB6-6CF0-1A43-AE13-A0BF51F703B4}"/>
              </a:ext>
            </a:extLst>
          </p:cNvPr>
          <p:cNvPicPr>
            <a:picLocks noChangeAspect="1"/>
          </p:cNvPicPr>
          <p:nvPr/>
        </p:nvPicPr>
        <p:blipFill>
          <a:blip r:embed="rId4"/>
          <a:stretch>
            <a:fillRect/>
          </a:stretch>
        </p:blipFill>
        <p:spPr>
          <a:xfrm>
            <a:off x="345937" y="5964307"/>
            <a:ext cx="1104900" cy="495300"/>
          </a:xfrm>
          <a:prstGeom prst="rect">
            <a:avLst/>
          </a:prstGeom>
        </p:spPr>
      </p:pic>
      <p:pic>
        <p:nvPicPr>
          <p:cNvPr id="6" name="Afbeelding 5">
            <a:extLst>
              <a:ext uri="{FF2B5EF4-FFF2-40B4-BE49-F238E27FC236}">
                <a16:creationId xmlns:a16="http://schemas.microsoft.com/office/drawing/2014/main" id="{D4C3D5EB-A3E6-D143-A887-57EF20175DB3}"/>
              </a:ext>
            </a:extLst>
          </p:cNvPr>
          <p:cNvPicPr>
            <a:picLocks noChangeAspect="1"/>
          </p:cNvPicPr>
          <p:nvPr/>
        </p:nvPicPr>
        <p:blipFill>
          <a:blip r:embed="rId5"/>
          <a:stretch>
            <a:fillRect/>
          </a:stretch>
        </p:blipFill>
        <p:spPr>
          <a:xfrm>
            <a:off x="345936" y="974311"/>
            <a:ext cx="8406215" cy="1517098"/>
          </a:xfrm>
          <a:prstGeom prst="rect">
            <a:avLst/>
          </a:prstGeom>
        </p:spPr>
      </p:pic>
      <p:sp>
        <p:nvSpPr>
          <p:cNvPr id="7" name="Tekstvak 6">
            <a:extLst>
              <a:ext uri="{FF2B5EF4-FFF2-40B4-BE49-F238E27FC236}">
                <a16:creationId xmlns:a16="http://schemas.microsoft.com/office/drawing/2014/main" id="{2956DEA0-1FCF-214B-B497-BD2A42376B5E}"/>
              </a:ext>
            </a:extLst>
          </p:cNvPr>
          <p:cNvSpPr txBox="1"/>
          <p:nvPr/>
        </p:nvSpPr>
        <p:spPr>
          <a:xfrm>
            <a:off x="516836" y="2796209"/>
            <a:ext cx="8235316" cy="3416320"/>
          </a:xfrm>
          <a:prstGeom prst="rect">
            <a:avLst/>
          </a:prstGeom>
          <a:noFill/>
        </p:spPr>
        <p:txBody>
          <a:bodyPr wrap="square" rtlCol="0">
            <a:spAutoFit/>
          </a:bodyPr>
          <a:lstStyle/>
          <a:p>
            <a:r>
              <a:rPr lang="nl-BE" dirty="0"/>
              <a:t>Verwerkingsverantwoordelijke = </a:t>
            </a:r>
            <a:r>
              <a:rPr lang="nl-BE" dirty="0">
                <a:highlight>
                  <a:srgbClr val="FFFF00"/>
                </a:highlight>
              </a:rPr>
              <a:t>instelling, weliswaar gedeeld met onderzoeker</a:t>
            </a:r>
          </a:p>
          <a:p>
            <a:r>
              <a:rPr lang="nl-BE" dirty="0">
                <a:highlight>
                  <a:srgbClr val="FFFF00"/>
                </a:highlight>
              </a:rPr>
              <a:t>Gezamenlijke verwerkingsverantwoordelijken</a:t>
            </a:r>
          </a:p>
          <a:p>
            <a:endParaRPr lang="nl-BE" dirty="0"/>
          </a:p>
          <a:p>
            <a:r>
              <a:rPr lang="nl-BE" dirty="0"/>
              <a:t>Onderzoek, betrokkene, (gevoelige) persoonsgegevens, genetische, gezondheids-, biometrische gegevens, gepsuedonimiseerd, anoniem, kwetsbaar, …</a:t>
            </a:r>
          </a:p>
          <a:p>
            <a:endParaRPr lang="nl-BE" dirty="0"/>
          </a:p>
          <a:p>
            <a:r>
              <a:rPr lang="nl-BE" dirty="0"/>
              <a:t>Functionaris voor gegevensbescherming =  persoon die intern aangesteld is als toezichthouder op de verwerking van persoonsgegevens </a:t>
            </a:r>
          </a:p>
          <a:p>
            <a:endParaRPr lang="nl-BE" dirty="0"/>
          </a:p>
          <a:p>
            <a:r>
              <a:rPr lang="nl-BE" dirty="0"/>
              <a:t>Zelfverantwoordingsplicht = aantonen verantwoordelijkheid om de verwerking op een rechtmatige en veilige manier te laten gebeuren </a:t>
            </a:r>
          </a:p>
          <a:p>
            <a:endParaRPr lang="nl-BE" dirty="0"/>
          </a:p>
        </p:txBody>
      </p:sp>
      <p:sp>
        <p:nvSpPr>
          <p:cNvPr id="8" name="Tekstvak 7">
            <a:extLst>
              <a:ext uri="{FF2B5EF4-FFF2-40B4-BE49-F238E27FC236}">
                <a16:creationId xmlns:a16="http://schemas.microsoft.com/office/drawing/2014/main" id="{AE4AAAF5-8885-4F43-B0DD-4FF12419F7EB}"/>
              </a:ext>
            </a:extLst>
          </p:cNvPr>
          <p:cNvSpPr txBox="1"/>
          <p:nvPr/>
        </p:nvSpPr>
        <p:spPr>
          <a:xfrm>
            <a:off x="2072369" y="6027291"/>
            <a:ext cx="4377865" cy="369332"/>
          </a:xfrm>
          <a:prstGeom prst="rect">
            <a:avLst/>
          </a:prstGeom>
          <a:noFill/>
        </p:spPr>
        <p:txBody>
          <a:bodyPr wrap="none" rtlCol="0">
            <a:spAutoFit/>
          </a:bodyPr>
          <a:lstStyle/>
          <a:p>
            <a:r>
              <a:rPr lang="nl-BE" b="1" dirty="0"/>
              <a:t>VLIR gedragscode gegevensverwerking 2019</a:t>
            </a:r>
          </a:p>
        </p:txBody>
      </p:sp>
    </p:spTree>
    <p:extLst>
      <p:ext uri="{BB962C8B-B14F-4D97-AF65-F5344CB8AC3E}">
        <p14:creationId xmlns:p14="http://schemas.microsoft.com/office/powerpoint/2010/main" val="3066496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C5C082-2335-F944-A102-F7B7405911AE}"/>
              </a:ext>
            </a:extLst>
          </p:cNvPr>
          <p:cNvSpPr>
            <a:spLocks noGrp="1"/>
          </p:cNvSpPr>
          <p:nvPr>
            <p:ph type="title"/>
          </p:nvPr>
        </p:nvSpPr>
        <p:spPr/>
        <p:txBody>
          <a:bodyPr/>
          <a:lstStyle/>
          <a:p>
            <a:r>
              <a:rPr lang="nl-BE" dirty="0"/>
              <a:t>Privacy by design =&gt; onderzoekersplicht</a:t>
            </a:r>
          </a:p>
        </p:txBody>
      </p:sp>
      <p:sp>
        <p:nvSpPr>
          <p:cNvPr id="3" name="Tijdelijke aanduiding voor inhoud 2">
            <a:extLst>
              <a:ext uri="{FF2B5EF4-FFF2-40B4-BE49-F238E27FC236}">
                <a16:creationId xmlns:a16="http://schemas.microsoft.com/office/drawing/2014/main" id="{EB106FCD-0761-6C4C-90D1-9AE7A476B875}"/>
              </a:ext>
            </a:extLst>
          </p:cNvPr>
          <p:cNvSpPr>
            <a:spLocks noGrp="1"/>
          </p:cNvSpPr>
          <p:nvPr>
            <p:ph idx="1"/>
          </p:nvPr>
        </p:nvSpPr>
        <p:spPr/>
        <p:txBody>
          <a:bodyPr>
            <a:normAutofit fontScale="92500" lnSpcReduction="20000"/>
          </a:bodyPr>
          <a:lstStyle/>
          <a:p>
            <a:r>
              <a:rPr lang="nl-BE" dirty="0"/>
              <a:t>Een belangrijk principe is “</a:t>
            </a:r>
            <a:r>
              <a:rPr lang="nl-BE" i="1" dirty="0"/>
              <a:t>privacy by design</a:t>
            </a:r>
            <a:r>
              <a:rPr lang="nl-BE" dirty="0"/>
              <a:t>”, dit wilt zeggen dat de onderzoekers privacy bevorderende maatregelen nemen bij de opzet van het onderzoek in functie van het specifieke onderzoek. Bij het design van het onderzoek is het belangrijk om de verzameling en de verwerking van persoonsgegevens grondig te overwegen en te beschrijven. De onderzoekers dienen hierbij aan de volgende zaken te denken:</a:t>
            </a:r>
          </a:p>
          <a:p>
            <a:pPr marL="457200" lvl="0" indent="-457200">
              <a:buFont typeface="Arial" panose="020B0604020202020204" pitchFamily="34" charset="0"/>
              <a:buChar char="•"/>
            </a:pPr>
            <a:r>
              <a:rPr lang="nl-BE" dirty="0"/>
              <a:t>Data minimalisatie</a:t>
            </a:r>
          </a:p>
          <a:p>
            <a:pPr marL="457200" lvl="0" indent="-457200">
              <a:buFont typeface="Arial" panose="020B0604020202020204" pitchFamily="34" charset="0"/>
              <a:buChar char="•"/>
            </a:pPr>
            <a:r>
              <a:rPr lang="nl-BE" dirty="0"/>
              <a:t>Rechtsbasis voor de rechtmatige verwerking</a:t>
            </a:r>
          </a:p>
          <a:p>
            <a:pPr marL="457200" lvl="0" indent="-457200">
              <a:buFont typeface="Arial" panose="020B0604020202020204" pitchFamily="34" charset="0"/>
              <a:buChar char="•"/>
            </a:pPr>
            <a:r>
              <a:rPr lang="nl-BE" dirty="0"/>
              <a:t>Vaststellen van verantwoordelijkheden</a:t>
            </a:r>
          </a:p>
          <a:p>
            <a:pPr marL="457200" lvl="0" indent="-457200">
              <a:buFont typeface="Arial" panose="020B0604020202020204" pitchFamily="34" charset="0"/>
              <a:buChar char="•"/>
            </a:pPr>
            <a:r>
              <a:rPr lang="nl-BE" dirty="0"/>
              <a:t>Het invullen van het register voor verwerkingsactiviteiten</a:t>
            </a:r>
          </a:p>
          <a:p>
            <a:pPr marL="457200" lvl="0" indent="-457200">
              <a:buFont typeface="Arial" panose="020B0604020202020204" pitchFamily="34" charset="0"/>
              <a:buChar char="•"/>
            </a:pPr>
            <a:r>
              <a:rPr lang="nl-BE" dirty="0"/>
              <a:t>De Gegevensbeschermingseffectbeoordeling (GEB, DPIA, in voorkomend geval)</a:t>
            </a:r>
          </a:p>
          <a:p>
            <a:pPr marL="457200" lvl="0" indent="-457200">
              <a:buFont typeface="Arial" panose="020B0604020202020204" pitchFamily="34" charset="0"/>
              <a:buChar char="•"/>
            </a:pPr>
            <a:r>
              <a:rPr lang="nl-BE" dirty="0"/>
              <a:t>Passende organisatorische en technische maatregelen</a:t>
            </a:r>
          </a:p>
          <a:p>
            <a:endParaRPr lang="nl-BE" dirty="0"/>
          </a:p>
        </p:txBody>
      </p:sp>
      <p:sp>
        <p:nvSpPr>
          <p:cNvPr id="4" name="Tekstvak 3">
            <a:extLst>
              <a:ext uri="{FF2B5EF4-FFF2-40B4-BE49-F238E27FC236}">
                <a16:creationId xmlns:a16="http://schemas.microsoft.com/office/drawing/2014/main" id="{10F19517-700A-1849-B89A-B181A5F41B29}"/>
              </a:ext>
            </a:extLst>
          </p:cNvPr>
          <p:cNvSpPr txBox="1"/>
          <p:nvPr/>
        </p:nvSpPr>
        <p:spPr>
          <a:xfrm>
            <a:off x="2072369" y="6027291"/>
            <a:ext cx="4322081" cy="369332"/>
          </a:xfrm>
          <a:prstGeom prst="rect">
            <a:avLst/>
          </a:prstGeom>
          <a:noFill/>
        </p:spPr>
        <p:txBody>
          <a:bodyPr wrap="none" rtlCol="0">
            <a:spAutoFit/>
          </a:bodyPr>
          <a:lstStyle/>
          <a:p>
            <a:r>
              <a:rPr lang="nl-BE" dirty="0"/>
              <a:t>VLIR gedragscode gegevensverwerking 2019</a:t>
            </a:r>
          </a:p>
        </p:txBody>
      </p:sp>
    </p:spTree>
    <p:extLst>
      <p:ext uri="{BB962C8B-B14F-4D97-AF65-F5344CB8AC3E}">
        <p14:creationId xmlns:p14="http://schemas.microsoft.com/office/powerpoint/2010/main" val="2025951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F17410-D9AA-314D-8033-29DB594CE4A7}"/>
              </a:ext>
            </a:extLst>
          </p:cNvPr>
          <p:cNvSpPr>
            <a:spLocks noGrp="1"/>
          </p:cNvSpPr>
          <p:nvPr>
            <p:ph type="title"/>
          </p:nvPr>
        </p:nvSpPr>
        <p:spPr/>
        <p:txBody>
          <a:bodyPr/>
          <a:lstStyle/>
          <a:p>
            <a:r>
              <a:rPr lang="nl-BE" dirty="0"/>
              <a:t>Protocol writing will change…</a:t>
            </a:r>
          </a:p>
        </p:txBody>
      </p:sp>
      <p:sp>
        <p:nvSpPr>
          <p:cNvPr id="3" name="Tijdelijke aanduiding voor inhoud 2">
            <a:extLst>
              <a:ext uri="{FF2B5EF4-FFF2-40B4-BE49-F238E27FC236}">
                <a16:creationId xmlns:a16="http://schemas.microsoft.com/office/drawing/2014/main" id="{050A620E-4C5E-0D48-B5D5-8D323BB5AA35}"/>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nl-BE" dirty="0"/>
              <a:t>Introduction</a:t>
            </a:r>
          </a:p>
          <a:p>
            <a:pPr marL="457200" indent="-457200">
              <a:buFont typeface="Arial" panose="020B0604020202020204" pitchFamily="34" charset="0"/>
              <a:buChar char="•"/>
            </a:pPr>
            <a:r>
              <a:rPr lang="nl-BE" dirty="0"/>
              <a:t>Scientific rationale</a:t>
            </a:r>
          </a:p>
          <a:p>
            <a:pPr marL="457200" indent="-457200">
              <a:buFont typeface="Arial" panose="020B0604020202020204" pitchFamily="34" charset="0"/>
              <a:buChar char="•"/>
            </a:pPr>
            <a:r>
              <a:rPr lang="nl-BE" dirty="0"/>
              <a:t>Hypothesis</a:t>
            </a:r>
          </a:p>
          <a:p>
            <a:pPr marL="457200" indent="-457200">
              <a:buFont typeface="Arial" panose="020B0604020202020204" pitchFamily="34" charset="0"/>
              <a:buChar char="•"/>
            </a:pPr>
            <a:r>
              <a:rPr lang="nl-BE" dirty="0"/>
              <a:t>Methodology</a:t>
            </a:r>
          </a:p>
          <a:p>
            <a:pPr marL="457200" indent="-457200">
              <a:buFont typeface="Arial" panose="020B0604020202020204" pitchFamily="34" charset="0"/>
              <a:buChar char="•"/>
            </a:pPr>
            <a:r>
              <a:rPr lang="nl-BE" dirty="0"/>
              <a:t>Statistics &amp; sample size</a:t>
            </a:r>
          </a:p>
          <a:p>
            <a:pPr marL="457200" indent="-457200">
              <a:buFont typeface="Arial" panose="020B0604020202020204" pitchFamily="34" charset="0"/>
              <a:buChar char="•"/>
            </a:pPr>
            <a:r>
              <a:rPr lang="nl-BE" sz="3200" b="1" dirty="0">
                <a:solidFill>
                  <a:srgbClr val="FF0000"/>
                </a:solidFill>
              </a:rPr>
              <a:t>Ethics</a:t>
            </a:r>
          </a:p>
          <a:p>
            <a:pPr marL="457200" indent="-457200">
              <a:buFont typeface="Arial" panose="020B0604020202020204" pitchFamily="34" charset="0"/>
              <a:buChar char="•"/>
            </a:pPr>
            <a:r>
              <a:rPr lang="nl-BE" sz="3200" b="1" dirty="0">
                <a:solidFill>
                  <a:srgbClr val="FF0000"/>
                </a:solidFill>
              </a:rPr>
              <a:t>Section on data collection and processing, secondary use</a:t>
            </a:r>
          </a:p>
          <a:p>
            <a:pPr marL="457200" indent="-457200">
              <a:buFont typeface="Arial" panose="020B0604020202020204" pitchFamily="34" charset="0"/>
              <a:buChar char="•"/>
            </a:pPr>
            <a:r>
              <a:rPr lang="nl-BE" sz="3200" b="1" dirty="0">
                <a:solidFill>
                  <a:srgbClr val="FF0000"/>
                </a:solidFill>
              </a:rPr>
              <a:t>Data Protection Impact Assessment</a:t>
            </a:r>
          </a:p>
          <a:p>
            <a:pPr marL="457200" indent="-457200">
              <a:buFont typeface="Arial" panose="020B0604020202020204" pitchFamily="34" charset="0"/>
              <a:buChar char="•"/>
            </a:pPr>
            <a:r>
              <a:rPr lang="nl-BE" dirty="0"/>
              <a:t>Publication strategy</a:t>
            </a:r>
          </a:p>
          <a:p>
            <a:pPr marL="457200" indent="-457200">
              <a:buFont typeface="Arial" panose="020B0604020202020204" pitchFamily="34" charset="0"/>
              <a:buChar char="•"/>
            </a:pPr>
            <a:r>
              <a:rPr lang="nl-BE" dirty="0"/>
              <a:t>Timelines</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19177551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AC3960-940E-6B4F-8FD3-2358B75567C5}"/>
              </a:ext>
            </a:extLst>
          </p:cNvPr>
          <p:cNvSpPr>
            <a:spLocks noGrp="1"/>
          </p:cNvSpPr>
          <p:nvPr>
            <p:ph type="title"/>
          </p:nvPr>
        </p:nvSpPr>
        <p:spPr/>
        <p:txBody>
          <a:bodyPr/>
          <a:lstStyle/>
          <a:p>
            <a:pPr algn="ctr"/>
            <a:r>
              <a:rPr lang="nl-BE" dirty="0"/>
              <a:t>DPIA of GEB</a:t>
            </a:r>
          </a:p>
        </p:txBody>
      </p:sp>
      <p:pic>
        <p:nvPicPr>
          <p:cNvPr id="5" name="Afbeelding 4">
            <a:extLst>
              <a:ext uri="{FF2B5EF4-FFF2-40B4-BE49-F238E27FC236}">
                <a16:creationId xmlns:a16="http://schemas.microsoft.com/office/drawing/2014/main" id="{850E9441-7C2F-2F4D-B91D-0B0F8B1D905F}"/>
              </a:ext>
            </a:extLst>
          </p:cNvPr>
          <p:cNvPicPr>
            <a:picLocks noChangeAspect="1"/>
          </p:cNvPicPr>
          <p:nvPr/>
        </p:nvPicPr>
        <p:blipFill>
          <a:blip r:embed="rId2"/>
          <a:stretch>
            <a:fillRect/>
          </a:stretch>
        </p:blipFill>
        <p:spPr>
          <a:xfrm>
            <a:off x="78149" y="63984"/>
            <a:ext cx="2203272" cy="936105"/>
          </a:xfrm>
          <a:prstGeom prst="rect">
            <a:avLst/>
          </a:prstGeom>
        </p:spPr>
      </p:pic>
      <p:pic>
        <p:nvPicPr>
          <p:cNvPr id="6" name="Afbeelding 5">
            <a:extLst>
              <a:ext uri="{FF2B5EF4-FFF2-40B4-BE49-F238E27FC236}">
                <a16:creationId xmlns:a16="http://schemas.microsoft.com/office/drawing/2014/main" id="{1ADB8AF4-8ACC-6249-8E67-057805E547B9}"/>
              </a:ext>
            </a:extLst>
          </p:cNvPr>
          <p:cNvPicPr>
            <a:picLocks noChangeAspect="1"/>
          </p:cNvPicPr>
          <p:nvPr/>
        </p:nvPicPr>
        <p:blipFill>
          <a:blip r:embed="rId3"/>
          <a:stretch>
            <a:fillRect/>
          </a:stretch>
        </p:blipFill>
        <p:spPr>
          <a:xfrm>
            <a:off x="0" y="1295911"/>
            <a:ext cx="9144000" cy="4718852"/>
          </a:xfrm>
          <a:prstGeom prst="rect">
            <a:avLst/>
          </a:prstGeom>
        </p:spPr>
      </p:pic>
    </p:spTree>
    <p:extLst>
      <p:ext uri="{BB962C8B-B14F-4D97-AF65-F5344CB8AC3E}">
        <p14:creationId xmlns:p14="http://schemas.microsoft.com/office/powerpoint/2010/main" val="30294563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AC3960-940E-6B4F-8FD3-2358B75567C5}"/>
              </a:ext>
            </a:extLst>
          </p:cNvPr>
          <p:cNvSpPr>
            <a:spLocks noGrp="1"/>
          </p:cNvSpPr>
          <p:nvPr>
            <p:ph type="title"/>
          </p:nvPr>
        </p:nvSpPr>
        <p:spPr/>
        <p:txBody>
          <a:bodyPr/>
          <a:lstStyle/>
          <a:p>
            <a:pPr algn="ctr"/>
            <a:r>
              <a:rPr lang="nl-BE" dirty="0"/>
              <a:t>DPIA of GEB</a:t>
            </a:r>
          </a:p>
        </p:txBody>
      </p:sp>
      <p:pic>
        <p:nvPicPr>
          <p:cNvPr id="5" name="Afbeelding 4">
            <a:extLst>
              <a:ext uri="{FF2B5EF4-FFF2-40B4-BE49-F238E27FC236}">
                <a16:creationId xmlns:a16="http://schemas.microsoft.com/office/drawing/2014/main" id="{850E9441-7C2F-2F4D-B91D-0B0F8B1D905F}"/>
              </a:ext>
            </a:extLst>
          </p:cNvPr>
          <p:cNvPicPr>
            <a:picLocks noChangeAspect="1"/>
          </p:cNvPicPr>
          <p:nvPr/>
        </p:nvPicPr>
        <p:blipFill>
          <a:blip r:embed="rId2"/>
          <a:stretch>
            <a:fillRect/>
          </a:stretch>
        </p:blipFill>
        <p:spPr>
          <a:xfrm>
            <a:off x="78149" y="63984"/>
            <a:ext cx="2203272" cy="936105"/>
          </a:xfrm>
          <a:prstGeom prst="rect">
            <a:avLst/>
          </a:prstGeom>
        </p:spPr>
      </p:pic>
      <p:pic>
        <p:nvPicPr>
          <p:cNvPr id="2" name="Afbeelding 1">
            <a:extLst>
              <a:ext uri="{FF2B5EF4-FFF2-40B4-BE49-F238E27FC236}">
                <a16:creationId xmlns:a16="http://schemas.microsoft.com/office/drawing/2014/main" id="{F2564719-9457-5C4A-BE64-7F9B618BA9B1}"/>
              </a:ext>
            </a:extLst>
          </p:cNvPr>
          <p:cNvPicPr>
            <a:picLocks noChangeAspect="1"/>
          </p:cNvPicPr>
          <p:nvPr/>
        </p:nvPicPr>
        <p:blipFill>
          <a:blip r:embed="rId3"/>
          <a:stretch>
            <a:fillRect/>
          </a:stretch>
        </p:blipFill>
        <p:spPr>
          <a:xfrm>
            <a:off x="0" y="1000088"/>
            <a:ext cx="9144000" cy="5857912"/>
          </a:xfrm>
          <a:prstGeom prst="rect">
            <a:avLst/>
          </a:prstGeom>
        </p:spPr>
      </p:pic>
    </p:spTree>
    <p:extLst>
      <p:ext uri="{BB962C8B-B14F-4D97-AF65-F5344CB8AC3E}">
        <p14:creationId xmlns:p14="http://schemas.microsoft.com/office/powerpoint/2010/main" val="23207639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A6537F-55CA-0D45-937A-16B6BB3A61F5}"/>
              </a:ext>
            </a:extLst>
          </p:cNvPr>
          <p:cNvSpPr>
            <a:spLocks noGrp="1"/>
          </p:cNvSpPr>
          <p:nvPr>
            <p:ph type="title"/>
          </p:nvPr>
        </p:nvSpPr>
        <p:spPr/>
        <p:txBody>
          <a:bodyPr>
            <a:normAutofit/>
          </a:bodyPr>
          <a:lstStyle/>
          <a:p>
            <a:r>
              <a:rPr lang="nl-BE" dirty="0"/>
              <a:t>Data minimalisatie</a:t>
            </a:r>
          </a:p>
        </p:txBody>
      </p:sp>
      <p:sp>
        <p:nvSpPr>
          <p:cNvPr id="3" name="Tijdelijke aanduiding voor inhoud 2">
            <a:extLst>
              <a:ext uri="{FF2B5EF4-FFF2-40B4-BE49-F238E27FC236}">
                <a16:creationId xmlns:a16="http://schemas.microsoft.com/office/drawing/2014/main" id="{AF857315-5147-8C41-A88F-C781E9311C7C}"/>
              </a:ext>
            </a:extLst>
          </p:cNvPr>
          <p:cNvSpPr>
            <a:spLocks noGrp="1"/>
          </p:cNvSpPr>
          <p:nvPr>
            <p:ph idx="1"/>
          </p:nvPr>
        </p:nvSpPr>
        <p:spPr/>
        <p:txBody>
          <a:bodyPr/>
          <a:lstStyle/>
          <a:p>
            <a:pPr marL="457200" indent="-457200">
              <a:buFont typeface="Arial" panose="020B0604020202020204" pitchFamily="34" charset="0"/>
              <a:buChar char="•"/>
            </a:pPr>
            <a:r>
              <a:rPr lang="nl-BE" dirty="0"/>
              <a:t>Enkel die persoonsgegevens die noodzakelijk zijn voor het bereiken van de doelstellingen</a:t>
            </a:r>
          </a:p>
          <a:p>
            <a:pPr marL="457200" indent="-457200">
              <a:buFont typeface="Arial" panose="020B0604020202020204" pitchFamily="34" charset="0"/>
              <a:buChar char="•"/>
            </a:pPr>
            <a:r>
              <a:rPr lang="nl-BE" dirty="0"/>
              <a:t>Anoniem voorkeur boven gepseudonimiseerd</a:t>
            </a:r>
          </a:p>
          <a:p>
            <a:pPr marL="457200" indent="-457200">
              <a:buFont typeface="Arial" panose="020B0604020202020204" pitchFamily="34" charset="0"/>
              <a:buChar char="•"/>
            </a:pPr>
            <a:r>
              <a:rPr lang="nl-BE" dirty="0"/>
              <a:t>Verder geen goede definitie…</a:t>
            </a:r>
          </a:p>
          <a:p>
            <a:pPr marL="457200" indent="-457200">
              <a:buFont typeface="Arial" panose="020B0604020202020204" pitchFamily="34" charset="0"/>
              <a:buChar char="•"/>
            </a:pPr>
            <a:r>
              <a:rPr lang="nl-BE" dirty="0"/>
              <a:t>Spanning tussen data minimalisatie, nauwkeurigheid, wetenschappelijke correctheid</a:t>
            </a:r>
          </a:p>
          <a:p>
            <a:pPr marL="457200" indent="-457200">
              <a:buFont typeface="Arial" panose="020B0604020202020204" pitchFamily="34" charset="0"/>
              <a:buChar char="•"/>
            </a:pPr>
            <a:r>
              <a:rPr lang="nl-BE" dirty="0"/>
              <a:t>Anonimisatie-technieken divers en afhankelijk van ICT-mogelijkheden</a:t>
            </a:r>
          </a:p>
          <a:p>
            <a:pPr marL="457200" indent="-457200">
              <a:buFont typeface="Arial" panose="020B0604020202020204" pitchFamily="34" charset="0"/>
              <a:buChar char="•"/>
            </a:pPr>
            <a:r>
              <a:rPr lang="nl-BE" dirty="0"/>
              <a:t>Principe van goede trouw, beroepsgeheim, verantwoord wetenschappelijk gedrag (“RCR”)</a:t>
            </a:r>
          </a:p>
          <a:p>
            <a:pPr marL="457200" indent="-457200">
              <a:buFont typeface="Arial" panose="020B0604020202020204" pitchFamily="34" charset="0"/>
              <a:buChar char="•"/>
            </a:pPr>
            <a:endParaRPr lang="nl-BE" dirty="0"/>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95909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00339A-915D-A644-91F3-97EF48891F38}"/>
              </a:ext>
            </a:extLst>
          </p:cNvPr>
          <p:cNvSpPr>
            <a:spLocks noGrp="1"/>
          </p:cNvSpPr>
          <p:nvPr>
            <p:ph type="title"/>
          </p:nvPr>
        </p:nvSpPr>
        <p:spPr/>
        <p:txBody>
          <a:bodyPr/>
          <a:lstStyle/>
          <a:p>
            <a:r>
              <a:rPr lang="nl-BE" dirty="0"/>
              <a:t>The color of your skin…</a:t>
            </a:r>
          </a:p>
        </p:txBody>
      </p:sp>
      <p:pic>
        <p:nvPicPr>
          <p:cNvPr id="4" name="Afbeelding 3">
            <a:extLst>
              <a:ext uri="{FF2B5EF4-FFF2-40B4-BE49-F238E27FC236}">
                <a16:creationId xmlns:a16="http://schemas.microsoft.com/office/drawing/2014/main" id="{917991BB-7194-8B46-B734-1785D0088892}"/>
              </a:ext>
            </a:extLst>
          </p:cNvPr>
          <p:cNvPicPr>
            <a:picLocks noChangeAspect="1"/>
          </p:cNvPicPr>
          <p:nvPr/>
        </p:nvPicPr>
        <p:blipFill>
          <a:blip r:embed="rId2"/>
          <a:stretch>
            <a:fillRect/>
          </a:stretch>
        </p:blipFill>
        <p:spPr>
          <a:xfrm>
            <a:off x="0" y="1198511"/>
            <a:ext cx="9144000" cy="5145437"/>
          </a:xfrm>
          <a:prstGeom prst="rect">
            <a:avLst/>
          </a:prstGeom>
        </p:spPr>
      </p:pic>
    </p:spTree>
    <p:extLst>
      <p:ext uri="{BB962C8B-B14F-4D97-AF65-F5344CB8AC3E}">
        <p14:creationId xmlns:p14="http://schemas.microsoft.com/office/powerpoint/2010/main" val="3964741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86B7AB-DF33-5A47-BAC3-F2175DAB2049}"/>
              </a:ext>
            </a:extLst>
          </p:cNvPr>
          <p:cNvSpPr>
            <a:spLocks noGrp="1"/>
          </p:cNvSpPr>
          <p:nvPr>
            <p:ph type="title"/>
          </p:nvPr>
        </p:nvSpPr>
        <p:spPr/>
        <p:txBody>
          <a:bodyPr/>
          <a:lstStyle/>
          <a:p>
            <a:r>
              <a:rPr lang="nl-BE" dirty="0"/>
              <a:t>Rechtsgrond voor verwerking</a:t>
            </a:r>
          </a:p>
        </p:txBody>
      </p:sp>
      <p:sp>
        <p:nvSpPr>
          <p:cNvPr id="3" name="Tijdelijke aanduiding voor inhoud 2">
            <a:extLst>
              <a:ext uri="{FF2B5EF4-FFF2-40B4-BE49-F238E27FC236}">
                <a16:creationId xmlns:a16="http://schemas.microsoft.com/office/drawing/2014/main" id="{2250CC08-E9F5-964B-BFB6-39535743DF98}"/>
              </a:ext>
            </a:extLst>
          </p:cNvPr>
          <p:cNvSpPr>
            <a:spLocks noGrp="1"/>
          </p:cNvSpPr>
          <p:nvPr>
            <p:ph idx="1"/>
          </p:nvPr>
        </p:nvSpPr>
        <p:spPr/>
        <p:txBody>
          <a:bodyPr/>
          <a:lstStyle/>
          <a:p>
            <a:r>
              <a:rPr lang="nl-BE" dirty="0"/>
              <a:t>Hierarchie in rechtsgrond… in die volgorde…</a:t>
            </a:r>
          </a:p>
          <a:p>
            <a:r>
              <a:rPr lang="nl-BE" dirty="0"/>
              <a:t>-algemeen belang</a:t>
            </a:r>
          </a:p>
          <a:p>
            <a:r>
              <a:rPr lang="nl-BE" dirty="0"/>
              <a:t>-rechtmatig belang</a:t>
            </a:r>
          </a:p>
          <a:p>
            <a:r>
              <a:rPr lang="nl-BE" dirty="0"/>
              <a:t>-geïnformeerde toestemming</a:t>
            </a:r>
          </a:p>
          <a:p>
            <a:endParaRPr lang="nl-BE" dirty="0"/>
          </a:p>
          <a:p>
            <a:r>
              <a:rPr lang="nl-BE" dirty="0"/>
              <a:t>En andere mogelijkheden…</a:t>
            </a:r>
          </a:p>
          <a:p>
            <a:r>
              <a:rPr lang="nl-BE" dirty="0"/>
              <a:t>-op basis van een wettelijke verplichting</a:t>
            </a:r>
          </a:p>
          <a:p>
            <a:r>
              <a:rPr lang="nl-BE" dirty="0"/>
              <a:t>-op basis van een contractuele overeenkomst</a:t>
            </a:r>
          </a:p>
          <a:p>
            <a:endParaRPr lang="nl-BE" dirty="0"/>
          </a:p>
          <a:p>
            <a:endParaRPr lang="nl-BE" dirty="0"/>
          </a:p>
        </p:txBody>
      </p:sp>
      <p:sp>
        <p:nvSpPr>
          <p:cNvPr id="4" name="Tekstvak 3">
            <a:extLst>
              <a:ext uri="{FF2B5EF4-FFF2-40B4-BE49-F238E27FC236}">
                <a16:creationId xmlns:a16="http://schemas.microsoft.com/office/drawing/2014/main" id="{55AE264C-D01A-0744-ACB4-DA15FFCE0C87}"/>
              </a:ext>
            </a:extLst>
          </p:cNvPr>
          <p:cNvSpPr txBox="1"/>
          <p:nvPr/>
        </p:nvSpPr>
        <p:spPr>
          <a:xfrm>
            <a:off x="539552" y="5769660"/>
            <a:ext cx="6040051" cy="646331"/>
          </a:xfrm>
          <a:prstGeom prst="rect">
            <a:avLst/>
          </a:prstGeom>
          <a:noFill/>
        </p:spPr>
        <p:txBody>
          <a:bodyPr wrap="none" rtlCol="0">
            <a:spAutoFit/>
          </a:bodyPr>
          <a:lstStyle/>
          <a:p>
            <a:r>
              <a:rPr lang="nl-BE" dirty="0"/>
              <a:t>VLIR gedragscode gegevensverwerking 2019</a:t>
            </a:r>
          </a:p>
          <a:p>
            <a:r>
              <a:rPr lang="nl-BE" dirty="0"/>
              <a:t>European Data Protection Board (EDPB) in haar advies 3/2019 </a:t>
            </a:r>
          </a:p>
        </p:txBody>
      </p:sp>
    </p:spTree>
    <p:extLst>
      <p:ext uri="{BB962C8B-B14F-4D97-AF65-F5344CB8AC3E}">
        <p14:creationId xmlns:p14="http://schemas.microsoft.com/office/powerpoint/2010/main" val="3677268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62AE5C-7963-1A45-BE13-C751FF2807DA}"/>
              </a:ext>
            </a:extLst>
          </p:cNvPr>
          <p:cNvSpPr>
            <a:spLocks noGrp="1"/>
          </p:cNvSpPr>
          <p:nvPr>
            <p:ph type="title"/>
          </p:nvPr>
        </p:nvSpPr>
        <p:spPr/>
        <p:txBody>
          <a:bodyPr>
            <a:normAutofit/>
          </a:bodyPr>
          <a:lstStyle/>
          <a:p>
            <a:pPr algn="ctr"/>
            <a:r>
              <a:rPr lang="en-US" dirty="0"/>
              <a:t>Life before and after the GDPR</a:t>
            </a:r>
          </a:p>
        </p:txBody>
      </p:sp>
      <p:pic>
        <p:nvPicPr>
          <p:cNvPr id="5" name="Picture 4">
            <a:extLst>
              <a:ext uri="{FF2B5EF4-FFF2-40B4-BE49-F238E27FC236}">
                <a16:creationId xmlns:a16="http://schemas.microsoft.com/office/drawing/2014/main" id="{225DE0CD-C138-6441-A951-D0C9C0446A2C}"/>
              </a:ext>
            </a:extLst>
          </p:cNvPr>
          <p:cNvPicPr>
            <a:picLocks noChangeAspect="1"/>
          </p:cNvPicPr>
          <p:nvPr/>
        </p:nvPicPr>
        <p:blipFill>
          <a:blip r:embed="rId2"/>
          <a:stretch>
            <a:fillRect/>
          </a:stretch>
        </p:blipFill>
        <p:spPr>
          <a:xfrm>
            <a:off x="539552" y="1182370"/>
            <a:ext cx="3674498" cy="2124710"/>
          </a:xfrm>
          <a:prstGeom prst="rect">
            <a:avLst/>
          </a:prstGeom>
        </p:spPr>
      </p:pic>
      <p:pic>
        <p:nvPicPr>
          <p:cNvPr id="6" name="Picture 5">
            <a:extLst>
              <a:ext uri="{FF2B5EF4-FFF2-40B4-BE49-F238E27FC236}">
                <a16:creationId xmlns:a16="http://schemas.microsoft.com/office/drawing/2014/main" id="{62D8B147-F728-BD4F-AAA1-2E6E1A94DE1D}"/>
              </a:ext>
            </a:extLst>
          </p:cNvPr>
          <p:cNvPicPr>
            <a:picLocks noChangeAspect="1"/>
          </p:cNvPicPr>
          <p:nvPr/>
        </p:nvPicPr>
        <p:blipFill>
          <a:blip r:embed="rId3"/>
          <a:stretch>
            <a:fillRect/>
          </a:stretch>
        </p:blipFill>
        <p:spPr>
          <a:xfrm>
            <a:off x="4800600" y="3627120"/>
            <a:ext cx="3672840" cy="2448560"/>
          </a:xfrm>
          <a:prstGeom prst="rect">
            <a:avLst/>
          </a:prstGeom>
        </p:spPr>
      </p:pic>
      <p:pic>
        <p:nvPicPr>
          <p:cNvPr id="7" name="Picture 6">
            <a:extLst>
              <a:ext uri="{FF2B5EF4-FFF2-40B4-BE49-F238E27FC236}">
                <a16:creationId xmlns:a16="http://schemas.microsoft.com/office/drawing/2014/main" id="{7BD6744B-095C-B54F-AA15-E96F1EA4DD64}"/>
              </a:ext>
            </a:extLst>
          </p:cNvPr>
          <p:cNvPicPr>
            <a:picLocks noChangeAspect="1"/>
          </p:cNvPicPr>
          <p:nvPr/>
        </p:nvPicPr>
        <p:blipFill>
          <a:blip r:embed="rId4"/>
          <a:stretch>
            <a:fillRect/>
          </a:stretch>
        </p:blipFill>
        <p:spPr>
          <a:xfrm>
            <a:off x="4419599" y="1052736"/>
            <a:ext cx="3715113" cy="2467703"/>
          </a:xfrm>
          <a:prstGeom prst="rect">
            <a:avLst/>
          </a:prstGeom>
        </p:spPr>
      </p:pic>
      <p:pic>
        <p:nvPicPr>
          <p:cNvPr id="9" name="Picture 8">
            <a:extLst>
              <a:ext uri="{FF2B5EF4-FFF2-40B4-BE49-F238E27FC236}">
                <a16:creationId xmlns:a16="http://schemas.microsoft.com/office/drawing/2014/main" id="{96D1B542-7BC8-6E40-88FC-3DF612C7CD09}"/>
              </a:ext>
            </a:extLst>
          </p:cNvPr>
          <p:cNvPicPr>
            <a:picLocks noChangeAspect="1"/>
          </p:cNvPicPr>
          <p:nvPr/>
        </p:nvPicPr>
        <p:blipFill>
          <a:blip r:embed="rId5"/>
          <a:stretch>
            <a:fillRect/>
          </a:stretch>
        </p:blipFill>
        <p:spPr>
          <a:xfrm>
            <a:off x="484501" y="3451952"/>
            <a:ext cx="4203444" cy="2369727"/>
          </a:xfrm>
          <a:prstGeom prst="rect">
            <a:avLst/>
          </a:prstGeom>
        </p:spPr>
      </p:pic>
      <p:pic>
        <p:nvPicPr>
          <p:cNvPr id="10" name="Picture 9">
            <a:extLst>
              <a:ext uri="{FF2B5EF4-FFF2-40B4-BE49-F238E27FC236}">
                <a16:creationId xmlns:a16="http://schemas.microsoft.com/office/drawing/2014/main" id="{88938777-E78D-7D47-A9E6-85A690ADA7C7}"/>
              </a:ext>
            </a:extLst>
          </p:cNvPr>
          <p:cNvPicPr>
            <a:picLocks noChangeAspect="1"/>
          </p:cNvPicPr>
          <p:nvPr/>
        </p:nvPicPr>
        <p:blipFill>
          <a:blip r:embed="rId6"/>
          <a:stretch>
            <a:fillRect/>
          </a:stretch>
        </p:blipFill>
        <p:spPr>
          <a:xfrm>
            <a:off x="3708400" y="2844800"/>
            <a:ext cx="1727200" cy="1168400"/>
          </a:xfrm>
          <a:prstGeom prst="rect">
            <a:avLst/>
          </a:prstGeom>
        </p:spPr>
      </p:pic>
    </p:spTree>
    <p:extLst>
      <p:ext uri="{BB962C8B-B14F-4D97-AF65-F5344CB8AC3E}">
        <p14:creationId xmlns:p14="http://schemas.microsoft.com/office/powerpoint/2010/main" val="11145563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E3C74D-E603-464C-A117-CC1F9E43CAF5}"/>
              </a:ext>
            </a:extLst>
          </p:cNvPr>
          <p:cNvSpPr>
            <a:spLocks noGrp="1"/>
          </p:cNvSpPr>
          <p:nvPr>
            <p:ph type="title"/>
          </p:nvPr>
        </p:nvSpPr>
        <p:spPr/>
        <p:txBody>
          <a:bodyPr/>
          <a:lstStyle/>
          <a:p>
            <a:r>
              <a:rPr lang="nl-BE" dirty="0"/>
              <a:t>Een belangrijke ‘mindshift’…</a:t>
            </a:r>
          </a:p>
        </p:txBody>
      </p:sp>
      <p:sp>
        <p:nvSpPr>
          <p:cNvPr id="3" name="Tijdelijke aanduiding voor inhoud 2">
            <a:extLst>
              <a:ext uri="{FF2B5EF4-FFF2-40B4-BE49-F238E27FC236}">
                <a16:creationId xmlns:a16="http://schemas.microsoft.com/office/drawing/2014/main" id="{8CF81F14-D0EE-E948-92C8-C358A9522593}"/>
              </a:ext>
            </a:extLst>
          </p:cNvPr>
          <p:cNvSpPr>
            <a:spLocks noGrp="1"/>
          </p:cNvSpPr>
          <p:nvPr>
            <p:ph idx="1"/>
          </p:nvPr>
        </p:nvSpPr>
        <p:spPr/>
        <p:txBody>
          <a:bodyPr>
            <a:normAutofit fontScale="85000" lnSpcReduction="10000"/>
          </a:bodyPr>
          <a:lstStyle/>
          <a:p>
            <a:r>
              <a:rPr lang="nl-BE" dirty="0"/>
              <a:t>“Er mag echter niet uit het oog worden verloren dat ook als aan de voorwaarden voor een geïnformeerde toestemming in het kader van de verordening inzake klinische proeven wordt voldaan, een situatie waarin duidelijk sprake is van een onevenwichtige machtsverhouding tussen de deelnemer en de opdrachtgever/onderzoeker inhoudt dat de toestemming niet „vrijelijk gegeven” is in de zin van de AVG. Het Comité is bijvoorbeeld van mening dat dit het geval is wanneer een deelnemer </a:t>
            </a:r>
            <a:r>
              <a:rPr lang="nl-BE" dirty="0">
                <a:solidFill>
                  <a:srgbClr val="FF0000"/>
                </a:solidFill>
              </a:rPr>
              <a:t>niet in goede gezondheid verkeert, wanneer deelnemers tot een economisch of sociaal achtergestelde groep behoren of wanneer zij zich in een situatie van institutionele of hiërarchische afhankelijkheid bevinden</a:t>
            </a:r>
            <a:r>
              <a:rPr lang="nl-BE" dirty="0"/>
              <a:t>. Daarom, en zoals uitgelegd in de richtsnoeren inzake toestemming van de Groep artikel 29, </a:t>
            </a:r>
            <a:r>
              <a:rPr lang="nl-BE" dirty="0">
                <a:solidFill>
                  <a:srgbClr val="FF0000"/>
                </a:solidFill>
              </a:rPr>
              <a:t>is</a:t>
            </a:r>
            <a:r>
              <a:rPr lang="nl-BE" dirty="0"/>
              <a:t> </a:t>
            </a:r>
            <a:r>
              <a:rPr lang="nl-BE" dirty="0">
                <a:solidFill>
                  <a:srgbClr val="FF0000"/>
                </a:solidFill>
              </a:rPr>
              <a:t>toestemming in de meeste gevallen niet de passende rechtsgrondslag</a:t>
            </a:r>
            <a:r>
              <a:rPr lang="nl-BE" dirty="0"/>
              <a:t>, en moeten andere rechtsgrondslagen dan toestemming worden ingeroepen (zie hieronder alternatieve rechtsgrondslagen).””</a:t>
            </a:r>
          </a:p>
        </p:txBody>
      </p:sp>
      <p:sp>
        <p:nvSpPr>
          <p:cNvPr id="4" name="Tekstvak 3">
            <a:extLst>
              <a:ext uri="{FF2B5EF4-FFF2-40B4-BE49-F238E27FC236}">
                <a16:creationId xmlns:a16="http://schemas.microsoft.com/office/drawing/2014/main" id="{5DE52037-80F2-BC48-9910-F3FFB323F0AE}"/>
              </a:ext>
            </a:extLst>
          </p:cNvPr>
          <p:cNvSpPr txBox="1"/>
          <p:nvPr/>
        </p:nvSpPr>
        <p:spPr>
          <a:xfrm>
            <a:off x="539552" y="5769660"/>
            <a:ext cx="6040051" cy="646331"/>
          </a:xfrm>
          <a:prstGeom prst="rect">
            <a:avLst/>
          </a:prstGeom>
          <a:noFill/>
        </p:spPr>
        <p:txBody>
          <a:bodyPr wrap="none" rtlCol="0">
            <a:spAutoFit/>
          </a:bodyPr>
          <a:lstStyle/>
          <a:p>
            <a:r>
              <a:rPr lang="nl-BE" dirty="0"/>
              <a:t>VLIR gedragscode gegevensverwerking 2019</a:t>
            </a:r>
          </a:p>
          <a:p>
            <a:r>
              <a:rPr lang="nl-BE" dirty="0"/>
              <a:t>European Data Protection Board (EDPB) in haar advies 3/2019 </a:t>
            </a:r>
          </a:p>
        </p:txBody>
      </p:sp>
    </p:spTree>
    <p:extLst>
      <p:ext uri="{BB962C8B-B14F-4D97-AF65-F5344CB8AC3E}">
        <p14:creationId xmlns:p14="http://schemas.microsoft.com/office/powerpoint/2010/main" val="16403901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0CFF9-5A4A-634A-A47F-B7D7258A82AA}"/>
              </a:ext>
            </a:extLst>
          </p:cNvPr>
          <p:cNvSpPr>
            <a:spLocks noGrp="1"/>
          </p:cNvSpPr>
          <p:nvPr>
            <p:ph type="title"/>
          </p:nvPr>
        </p:nvSpPr>
        <p:spPr/>
        <p:txBody>
          <a:bodyPr/>
          <a:lstStyle/>
          <a:p>
            <a:r>
              <a:rPr lang="nl-BE" dirty="0"/>
              <a:t>Algemeen belang</a:t>
            </a:r>
          </a:p>
        </p:txBody>
      </p:sp>
      <p:sp>
        <p:nvSpPr>
          <p:cNvPr id="3" name="Tijdelijke aanduiding voor inhoud 2">
            <a:extLst>
              <a:ext uri="{FF2B5EF4-FFF2-40B4-BE49-F238E27FC236}">
                <a16:creationId xmlns:a16="http://schemas.microsoft.com/office/drawing/2014/main" id="{FECCDC1C-3631-B844-9BE1-FAE1D0F69FC4}"/>
              </a:ext>
            </a:extLst>
          </p:cNvPr>
          <p:cNvSpPr>
            <a:spLocks noGrp="1"/>
          </p:cNvSpPr>
          <p:nvPr>
            <p:ph idx="1"/>
          </p:nvPr>
        </p:nvSpPr>
        <p:spPr/>
        <p:txBody>
          <a:bodyPr/>
          <a:lstStyle/>
          <a:p>
            <a:pPr marL="457200" indent="-457200">
              <a:buFont typeface="Arial" panose="020B0604020202020204" pitchFamily="34" charset="0"/>
              <a:buChar char="•"/>
            </a:pPr>
            <a:r>
              <a:rPr lang="nl-BE" dirty="0"/>
              <a:t>“Wanneer het onderzoek verricht wordt op basis van door de overheid gefinancierde middelen (zoals door het FWO, het BOF, H2020,…) is dit een indicatie dat het onderzoek wordt gevoerd in het algemeen belang. “</a:t>
            </a:r>
          </a:p>
          <a:p>
            <a:pPr marL="457200" indent="-457200">
              <a:buFont typeface="Arial" panose="020B0604020202020204" pitchFamily="34" charset="0"/>
              <a:buChar char="•"/>
            </a:pPr>
            <a:r>
              <a:rPr lang="nl-BE" dirty="0"/>
              <a:t>passende technische en organisatorische maatregelen treffen om de inachtneming van het ‘beginsel van minimale gegevensverwerking’ te garanderen </a:t>
            </a:r>
          </a:p>
          <a:p>
            <a:pPr marL="457200" indent="-457200">
              <a:buFont typeface="Arial" panose="020B0604020202020204" pitchFamily="34" charset="0"/>
              <a:buChar char="•"/>
            </a:pPr>
            <a:endParaRPr lang="nl-BE" dirty="0"/>
          </a:p>
        </p:txBody>
      </p:sp>
      <p:sp>
        <p:nvSpPr>
          <p:cNvPr id="4" name="Tekstvak 3">
            <a:extLst>
              <a:ext uri="{FF2B5EF4-FFF2-40B4-BE49-F238E27FC236}">
                <a16:creationId xmlns:a16="http://schemas.microsoft.com/office/drawing/2014/main" id="{54649FB6-B94A-8A40-9C1C-D9AEEA7DE47F}"/>
              </a:ext>
            </a:extLst>
          </p:cNvPr>
          <p:cNvSpPr txBox="1"/>
          <p:nvPr/>
        </p:nvSpPr>
        <p:spPr>
          <a:xfrm>
            <a:off x="539552" y="6092826"/>
            <a:ext cx="4322081" cy="369332"/>
          </a:xfrm>
          <a:prstGeom prst="rect">
            <a:avLst/>
          </a:prstGeom>
          <a:noFill/>
        </p:spPr>
        <p:txBody>
          <a:bodyPr wrap="none" rtlCol="0">
            <a:spAutoFit/>
          </a:bodyPr>
          <a:lstStyle/>
          <a:p>
            <a:r>
              <a:rPr lang="nl-BE" dirty="0"/>
              <a:t>VLIR gedragscode gegevensverwerking 2019</a:t>
            </a:r>
          </a:p>
        </p:txBody>
      </p:sp>
    </p:spTree>
    <p:extLst>
      <p:ext uri="{BB962C8B-B14F-4D97-AF65-F5344CB8AC3E}">
        <p14:creationId xmlns:p14="http://schemas.microsoft.com/office/powerpoint/2010/main" val="1417954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A2418-A9CE-2D4F-BEBD-6A02691EB2A5}"/>
              </a:ext>
            </a:extLst>
          </p:cNvPr>
          <p:cNvSpPr>
            <a:spLocks noGrp="1"/>
          </p:cNvSpPr>
          <p:nvPr>
            <p:ph type="title"/>
          </p:nvPr>
        </p:nvSpPr>
        <p:spPr/>
        <p:txBody>
          <a:bodyPr>
            <a:normAutofit/>
          </a:bodyPr>
          <a:lstStyle/>
          <a:p>
            <a:r>
              <a:rPr lang="nl-BE" dirty="0"/>
              <a:t>Permitted processing data for research</a:t>
            </a:r>
            <a:endParaRPr lang="en-US" dirty="0"/>
          </a:p>
        </p:txBody>
      </p:sp>
      <p:sp>
        <p:nvSpPr>
          <p:cNvPr id="3" name="Tijdelijke aanduiding voor inhoud 2">
            <a:extLst>
              <a:ext uri="{FF2B5EF4-FFF2-40B4-BE49-F238E27FC236}">
                <a16:creationId xmlns:a16="http://schemas.microsoft.com/office/drawing/2014/main" id="{5FD9952B-3760-3A45-B5E3-551C742E29E9}"/>
              </a:ext>
            </a:extLst>
          </p:cNvPr>
          <p:cNvSpPr>
            <a:spLocks noGrp="1"/>
          </p:cNvSpPr>
          <p:nvPr>
            <p:ph idx="1"/>
          </p:nvPr>
        </p:nvSpPr>
        <p:spPr/>
        <p:txBody>
          <a:bodyPr>
            <a:normAutofit fontScale="85000" lnSpcReduction="20000"/>
          </a:bodyPr>
          <a:lstStyle/>
          <a:p>
            <a:pPr marL="514350" indent="-514350">
              <a:buFont typeface="+mj-lt"/>
              <a:buAutoNum type="arabicPeriod"/>
            </a:pPr>
            <a:r>
              <a:rPr lang="nl-BE" dirty="0">
                <a:solidFill>
                  <a:srgbClr val="FF0000"/>
                </a:solidFill>
              </a:rPr>
              <a:t>data subject has given </a:t>
            </a:r>
            <a:r>
              <a:rPr lang="nl-BE" b="1" dirty="0">
                <a:solidFill>
                  <a:srgbClr val="FF0000"/>
                </a:solidFill>
              </a:rPr>
              <a:t>consent </a:t>
            </a:r>
            <a:r>
              <a:rPr lang="nl-BE" dirty="0">
                <a:solidFill>
                  <a:srgbClr val="FF0000"/>
                </a:solidFill>
              </a:rPr>
              <a:t>to the processing of his or her personal data for one or more specific purposes </a:t>
            </a:r>
          </a:p>
          <a:p>
            <a:pPr marL="514350" indent="-514350">
              <a:buFont typeface="+mj-lt"/>
              <a:buAutoNum type="arabicPeriod"/>
            </a:pPr>
            <a:r>
              <a:rPr lang="nl-BE" dirty="0"/>
              <a:t>processing is </a:t>
            </a:r>
            <a:r>
              <a:rPr lang="nl-BE" b="1" dirty="0"/>
              <a:t>necessary for the performance </a:t>
            </a:r>
            <a:r>
              <a:rPr lang="nl-BE" dirty="0"/>
              <a:t>of a contract to which the data subject is party or in order to take steps at the request of the data subject prior to entering into a contract </a:t>
            </a:r>
          </a:p>
          <a:p>
            <a:pPr marL="514350" indent="-514350">
              <a:buFont typeface="+mj-lt"/>
              <a:buAutoNum type="arabicPeriod"/>
            </a:pPr>
            <a:r>
              <a:rPr lang="nl-BE" dirty="0"/>
              <a:t>processing is </a:t>
            </a:r>
            <a:r>
              <a:rPr lang="nl-BE" b="1" dirty="0"/>
              <a:t>necessary for compliance with a legal obligation </a:t>
            </a:r>
            <a:r>
              <a:rPr lang="nl-BE" dirty="0"/>
              <a:t>to which the controller is subject </a:t>
            </a:r>
          </a:p>
          <a:p>
            <a:pPr marL="514350" indent="-514350">
              <a:buFont typeface="+mj-lt"/>
              <a:buAutoNum type="arabicPeriod"/>
            </a:pPr>
            <a:r>
              <a:rPr lang="nl-BE" dirty="0"/>
              <a:t>processing is </a:t>
            </a:r>
            <a:r>
              <a:rPr lang="nl-BE" b="1" dirty="0"/>
              <a:t>necessary in order to protect the vital interests of the data subject </a:t>
            </a:r>
            <a:r>
              <a:rPr lang="nl-BE" dirty="0"/>
              <a:t>or of another natural person </a:t>
            </a:r>
          </a:p>
          <a:p>
            <a:pPr marL="514350" indent="-514350">
              <a:buFont typeface="+mj-lt"/>
              <a:buAutoNum type="arabicPeriod"/>
            </a:pPr>
            <a:r>
              <a:rPr lang="nl-BE" dirty="0"/>
              <a:t>processing is </a:t>
            </a:r>
            <a:r>
              <a:rPr lang="nl-BE" b="1" dirty="0"/>
              <a:t>necessary for the performance of a task carried out in the public interest </a:t>
            </a:r>
            <a:r>
              <a:rPr lang="nl-BE" dirty="0"/>
              <a:t>or in the exercise of official authority vested in the controller </a:t>
            </a:r>
          </a:p>
          <a:p>
            <a:pPr marL="514350" indent="-514350">
              <a:buFont typeface="+mj-lt"/>
              <a:buAutoNum type="arabicPeriod"/>
            </a:pPr>
            <a:r>
              <a:rPr lang="nl-BE" dirty="0">
                <a:solidFill>
                  <a:srgbClr val="FF0000"/>
                </a:solidFill>
              </a:rPr>
              <a:t>processing is necessary for the purposes of the </a:t>
            </a:r>
            <a:r>
              <a:rPr lang="nl-BE" b="1" dirty="0">
                <a:solidFill>
                  <a:srgbClr val="FF0000"/>
                </a:solidFill>
              </a:rPr>
              <a:t>legitimate interests pursued by the controller </a:t>
            </a:r>
            <a:r>
              <a:rPr lang="nl-BE" dirty="0">
                <a:solidFill>
                  <a:srgbClr val="FF0000"/>
                </a:solidFill>
              </a:rPr>
              <a:t>or by a third party, except where such interests are overridden by the interests or fundamental rights and freedoms of the data subject </a:t>
            </a:r>
          </a:p>
        </p:txBody>
      </p:sp>
      <p:sp>
        <p:nvSpPr>
          <p:cNvPr id="4" name="Tekstvak 3">
            <a:extLst>
              <a:ext uri="{FF2B5EF4-FFF2-40B4-BE49-F238E27FC236}">
                <a16:creationId xmlns:a16="http://schemas.microsoft.com/office/drawing/2014/main" id="{4EE2ED8A-2247-D248-BD25-D4A7093682EB}"/>
              </a:ext>
            </a:extLst>
          </p:cNvPr>
          <p:cNvSpPr txBox="1"/>
          <p:nvPr/>
        </p:nvSpPr>
        <p:spPr>
          <a:xfrm>
            <a:off x="954739" y="5934189"/>
            <a:ext cx="2768322" cy="523220"/>
          </a:xfrm>
          <a:prstGeom prst="rect">
            <a:avLst/>
          </a:prstGeom>
          <a:noFill/>
        </p:spPr>
        <p:txBody>
          <a:bodyPr wrap="none" rtlCol="0">
            <a:spAutoFit/>
          </a:bodyPr>
          <a:lstStyle/>
          <a:p>
            <a:r>
              <a:rPr lang="nl-BE" sz="2800" dirty="0">
                <a:solidFill>
                  <a:srgbClr val="00B050"/>
                </a:solidFill>
              </a:rPr>
              <a:t>23rd of May 2018</a:t>
            </a:r>
          </a:p>
        </p:txBody>
      </p:sp>
    </p:spTree>
    <p:extLst>
      <p:ext uri="{BB962C8B-B14F-4D97-AF65-F5344CB8AC3E}">
        <p14:creationId xmlns:p14="http://schemas.microsoft.com/office/powerpoint/2010/main" val="1200644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A2418-A9CE-2D4F-BEBD-6A02691EB2A5}"/>
              </a:ext>
            </a:extLst>
          </p:cNvPr>
          <p:cNvSpPr>
            <a:spLocks noGrp="1"/>
          </p:cNvSpPr>
          <p:nvPr>
            <p:ph type="title"/>
          </p:nvPr>
        </p:nvSpPr>
        <p:spPr/>
        <p:txBody>
          <a:bodyPr>
            <a:normAutofit/>
          </a:bodyPr>
          <a:lstStyle/>
          <a:p>
            <a:r>
              <a:rPr lang="nl-BE" dirty="0"/>
              <a:t>Permitted processing data for research</a:t>
            </a:r>
            <a:endParaRPr lang="en-US" dirty="0"/>
          </a:p>
        </p:txBody>
      </p:sp>
      <p:sp>
        <p:nvSpPr>
          <p:cNvPr id="3" name="Tijdelijke aanduiding voor inhoud 2">
            <a:extLst>
              <a:ext uri="{FF2B5EF4-FFF2-40B4-BE49-F238E27FC236}">
                <a16:creationId xmlns:a16="http://schemas.microsoft.com/office/drawing/2014/main" id="{5FD9952B-3760-3A45-B5E3-551C742E29E9}"/>
              </a:ext>
            </a:extLst>
          </p:cNvPr>
          <p:cNvSpPr>
            <a:spLocks noGrp="1"/>
          </p:cNvSpPr>
          <p:nvPr>
            <p:ph idx="1"/>
          </p:nvPr>
        </p:nvSpPr>
        <p:spPr/>
        <p:txBody>
          <a:bodyPr>
            <a:normAutofit fontScale="85000" lnSpcReduction="20000"/>
          </a:bodyPr>
          <a:lstStyle/>
          <a:p>
            <a:pPr marL="514350" indent="-514350">
              <a:buFont typeface="+mj-lt"/>
              <a:buAutoNum type="arabicPeriod"/>
            </a:pPr>
            <a:r>
              <a:rPr lang="nl-BE" dirty="0"/>
              <a:t>data subject has given </a:t>
            </a:r>
            <a:r>
              <a:rPr lang="nl-BE" b="1" dirty="0"/>
              <a:t>consent </a:t>
            </a:r>
            <a:r>
              <a:rPr lang="nl-BE" dirty="0"/>
              <a:t>to the processing of his or her personal data for one or more specific purposes </a:t>
            </a:r>
          </a:p>
          <a:p>
            <a:pPr marL="514350" indent="-514350">
              <a:buFont typeface="+mj-lt"/>
              <a:buAutoNum type="arabicPeriod"/>
            </a:pPr>
            <a:r>
              <a:rPr lang="nl-BE" dirty="0"/>
              <a:t>processing is </a:t>
            </a:r>
            <a:r>
              <a:rPr lang="nl-BE" b="1" dirty="0"/>
              <a:t>necessary for the performance </a:t>
            </a:r>
            <a:r>
              <a:rPr lang="nl-BE" dirty="0"/>
              <a:t>of a contract to which the data subject is party or in order to take steps at the request of the data subject prior to entering into a contract </a:t>
            </a:r>
          </a:p>
          <a:p>
            <a:pPr marL="514350" indent="-514350">
              <a:buFont typeface="+mj-lt"/>
              <a:buAutoNum type="arabicPeriod"/>
            </a:pPr>
            <a:r>
              <a:rPr lang="nl-BE" dirty="0"/>
              <a:t>processing is </a:t>
            </a:r>
            <a:r>
              <a:rPr lang="nl-BE" b="1" dirty="0"/>
              <a:t>necessary for compliance with a legal obligation </a:t>
            </a:r>
            <a:r>
              <a:rPr lang="nl-BE" dirty="0"/>
              <a:t>to which the controller is subject </a:t>
            </a:r>
          </a:p>
          <a:p>
            <a:pPr marL="514350" indent="-514350">
              <a:buFont typeface="+mj-lt"/>
              <a:buAutoNum type="arabicPeriod"/>
            </a:pPr>
            <a:r>
              <a:rPr lang="nl-BE" dirty="0"/>
              <a:t>processing is </a:t>
            </a:r>
            <a:r>
              <a:rPr lang="nl-BE" b="1" dirty="0"/>
              <a:t>necessary in order to protect the vital interests of the data subject </a:t>
            </a:r>
            <a:r>
              <a:rPr lang="nl-BE" dirty="0"/>
              <a:t>or of another natural person </a:t>
            </a:r>
          </a:p>
          <a:p>
            <a:pPr marL="514350" indent="-514350">
              <a:buFont typeface="+mj-lt"/>
              <a:buAutoNum type="arabicPeriod"/>
            </a:pPr>
            <a:r>
              <a:rPr lang="nl-BE" dirty="0"/>
              <a:t>processing is </a:t>
            </a:r>
            <a:r>
              <a:rPr lang="nl-BE" b="1" dirty="0"/>
              <a:t>necessary for the performance of a task carried out in the public interest </a:t>
            </a:r>
            <a:r>
              <a:rPr lang="nl-BE" dirty="0"/>
              <a:t>or in the exercise of official authority vested in the controller </a:t>
            </a:r>
          </a:p>
          <a:p>
            <a:pPr marL="514350" indent="-514350">
              <a:buFont typeface="+mj-lt"/>
              <a:buAutoNum type="arabicPeriod"/>
            </a:pPr>
            <a:r>
              <a:rPr lang="nl-BE" dirty="0">
                <a:solidFill>
                  <a:srgbClr val="FF0000"/>
                </a:solidFill>
              </a:rPr>
              <a:t>processing is necessary for the purposes of the </a:t>
            </a:r>
            <a:r>
              <a:rPr lang="nl-BE" b="1" dirty="0">
                <a:solidFill>
                  <a:srgbClr val="FF0000"/>
                </a:solidFill>
              </a:rPr>
              <a:t>legitimate interests pursued by the controller </a:t>
            </a:r>
            <a:r>
              <a:rPr lang="nl-BE" dirty="0">
                <a:solidFill>
                  <a:srgbClr val="FF0000"/>
                </a:solidFill>
              </a:rPr>
              <a:t>or by a third party, except where such interests are overridden by the interests or fundamental rights and freedoms of the data subject </a:t>
            </a:r>
          </a:p>
        </p:txBody>
      </p:sp>
      <p:sp>
        <p:nvSpPr>
          <p:cNvPr id="5" name="Tekstvak 4">
            <a:extLst>
              <a:ext uri="{FF2B5EF4-FFF2-40B4-BE49-F238E27FC236}">
                <a16:creationId xmlns:a16="http://schemas.microsoft.com/office/drawing/2014/main" id="{EAB3718B-06F3-0A4E-A641-A17E9A5AFB89}"/>
              </a:ext>
            </a:extLst>
          </p:cNvPr>
          <p:cNvSpPr txBox="1"/>
          <p:nvPr/>
        </p:nvSpPr>
        <p:spPr>
          <a:xfrm>
            <a:off x="954739" y="5934189"/>
            <a:ext cx="2621230" cy="523220"/>
          </a:xfrm>
          <a:prstGeom prst="rect">
            <a:avLst/>
          </a:prstGeom>
          <a:noFill/>
        </p:spPr>
        <p:txBody>
          <a:bodyPr wrap="none" rtlCol="0">
            <a:spAutoFit/>
          </a:bodyPr>
          <a:lstStyle/>
          <a:p>
            <a:r>
              <a:rPr lang="nl-BE" sz="2800" dirty="0">
                <a:solidFill>
                  <a:srgbClr val="00B050"/>
                </a:solidFill>
              </a:rPr>
              <a:t>5th of June 2019</a:t>
            </a:r>
          </a:p>
        </p:txBody>
      </p:sp>
    </p:spTree>
    <p:extLst>
      <p:ext uri="{BB962C8B-B14F-4D97-AF65-F5344CB8AC3E}">
        <p14:creationId xmlns:p14="http://schemas.microsoft.com/office/powerpoint/2010/main" val="3622391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09ECDB-C704-B94E-BD72-2A12F2BC0D2F}"/>
              </a:ext>
            </a:extLst>
          </p:cNvPr>
          <p:cNvSpPr>
            <a:spLocks noGrp="1"/>
          </p:cNvSpPr>
          <p:nvPr>
            <p:ph type="title"/>
          </p:nvPr>
        </p:nvSpPr>
        <p:spPr/>
        <p:txBody>
          <a:bodyPr/>
          <a:lstStyle/>
          <a:p>
            <a:r>
              <a:rPr lang="en-US" dirty="0"/>
              <a:t>Research as a legitimate interest</a:t>
            </a:r>
          </a:p>
        </p:txBody>
      </p:sp>
      <p:sp>
        <p:nvSpPr>
          <p:cNvPr id="3" name="Tijdelijke aanduiding voor inhoud 2">
            <a:extLst>
              <a:ext uri="{FF2B5EF4-FFF2-40B4-BE49-F238E27FC236}">
                <a16:creationId xmlns:a16="http://schemas.microsoft.com/office/drawing/2014/main" id="{5D343A41-505C-4346-8D9B-8CDC628C571E}"/>
              </a:ext>
            </a:extLst>
          </p:cNvPr>
          <p:cNvSpPr>
            <a:spLocks noGrp="1"/>
          </p:cNvSpPr>
          <p:nvPr>
            <p:ph idx="1"/>
          </p:nvPr>
        </p:nvSpPr>
        <p:spPr/>
        <p:txBody>
          <a:bodyPr/>
          <a:lstStyle/>
          <a:p>
            <a:pPr marL="457200" indent="-457200">
              <a:buFont typeface="Arial" panose="020B0604020202020204" pitchFamily="34" charset="0"/>
              <a:buChar char="•"/>
            </a:pPr>
            <a:r>
              <a:rPr lang="nl-BE" dirty="0"/>
              <a:t>Controllers should take into account </a:t>
            </a:r>
            <a:r>
              <a:rPr lang="nl-BE" dirty="0">
                <a:solidFill>
                  <a:srgbClr val="FF0000"/>
                </a:solidFill>
              </a:rPr>
              <a:t>“the reasonable expectations of data subjects based on their relationship with the controller” </a:t>
            </a:r>
          </a:p>
          <a:p>
            <a:pPr marL="457200" indent="-457200">
              <a:buFont typeface="Arial" panose="020B0604020202020204" pitchFamily="34" charset="0"/>
              <a:buChar char="•"/>
            </a:pPr>
            <a:r>
              <a:rPr lang="nl-BE" dirty="0"/>
              <a:t>Existence of a legitimate interest requires a “careful assessment” of whether there is “a relevant and appropriate relationship” and “whether a data subject can </a:t>
            </a:r>
            <a:r>
              <a:rPr lang="nl-BE" dirty="0">
                <a:solidFill>
                  <a:srgbClr val="FF0000"/>
                </a:solidFill>
              </a:rPr>
              <a:t>reasonably expect at the time and in the context of the collection of the personal data that processing for that purpose may take place” </a:t>
            </a:r>
            <a:r>
              <a:rPr lang="nl-BE" dirty="0"/>
              <a:t>(Recital 47) </a:t>
            </a:r>
          </a:p>
          <a:p>
            <a:pPr marL="457200" indent="-457200">
              <a:buFont typeface="Arial" panose="020B0604020202020204" pitchFamily="34" charset="0"/>
              <a:buChar char="•"/>
            </a:pPr>
            <a:r>
              <a:rPr lang="nl-BE" dirty="0"/>
              <a:t>Highly fact- and context-specific analysis</a:t>
            </a:r>
            <a:endParaRPr lang="en-US" dirty="0"/>
          </a:p>
        </p:txBody>
      </p:sp>
    </p:spTree>
    <p:extLst>
      <p:ext uri="{BB962C8B-B14F-4D97-AF65-F5344CB8AC3E}">
        <p14:creationId xmlns:p14="http://schemas.microsoft.com/office/powerpoint/2010/main" val="29539705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52A8A-46A1-3B48-A033-7EC18E93EA5C}"/>
              </a:ext>
            </a:extLst>
          </p:cNvPr>
          <p:cNvSpPr>
            <a:spLocks noGrp="1"/>
          </p:cNvSpPr>
          <p:nvPr>
            <p:ph type="title"/>
          </p:nvPr>
        </p:nvSpPr>
        <p:spPr/>
        <p:txBody>
          <a:bodyPr>
            <a:normAutofit/>
          </a:bodyPr>
          <a:lstStyle/>
          <a:p>
            <a:r>
              <a:rPr lang="en-US" dirty="0"/>
              <a:t>Adaptation of document templates</a:t>
            </a:r>
          </a:p>
        </p:txBody>
      </p:sp>
      <p:sp>
        <p:nvSpPr>
          <p:cNvPr id="3" name="Tijdelijke aanduiding voor inhoud 2">
            <a:extLst>
              <a:ext uri="{FF2B5EF4-FFF2-40B4-BE49-F238E27FC236}">
                <a16:creationId xmlns:a16="http://schemas.microsoft.com/office/drawing/2014/main" id="{BF692913-0E41-AD4B-9E13-067FB273FE5D}"/>
              </a:ext>
            </a:extLst>
          </p:cNvPr>
          <p:cNvSpPr>
            <a:spLocks noGrp="1"/>
          </p:cNvSpPr>
          <p:nvPr>
            <p:ph idx="1"/>
          </p:nvPr>
        </p:nvSpPr>
        <p:spPr/>
        <p:txBody>
          <a:bodyPr/>
          <a:lstStyle/>
          <a:p>
            <a:pPr marL="457200" indent="-457200">
              <a:buFont typeface="Arial" panose="020B0604020202020204" pitchFamily="34" charset="0"/>
              <a:buChar char="•"/>
            </a:pPr>
            <a:r>
              <a:rPr lang="en-US" dirty="0"/>
              <a:t>Contracts between research organizations, investigators and third parties</a:t>
            </a:r>
            <a:br>
              <a:rPr lang="en-US" dirty="0"/>
            </a:br>
            <a:r>
              <a:rPr lang="en-US" i="1" dirty="0"/>
              <a:t>Primary and future use described in detail</a:t>
            </a:r>
          </a:p>
          <a:p>
            <a:pPr marL="457200" indent="-457200">
              <a:buFont typeface="Arial" panose="020B0604020202020204" pitchFamily="34" charset="0"/>
              <a:buChar char="•"/>
            </a:pPr>
            <a:r>
              <a:rPr lang="en-US" dirty="0"/>
              <a:t>Protocols should include sections on GDPR compliant data storage and handling</a:t>
            </a:r>
            <a:br>
              <a:rPr lang="en-US" dirty="0"/>
            </a:br>
            <a:r>
              <a:rPr lang="en-US" i="1" dirty="0"/>
              <a:t>Timing of pseudo- or anonymization, archiving</a:t>
            </a:r>
          </a:p>
          <a:p>
            <a:pPr marL="457200" indent="-457200">
              <a:buFont typeface="Arial" panose="020B0604020202020204" pitchFamily="34" charset="0"/>
              <a:buChar char="•"/>
            </a:pPr>
            <a:r>
              <a:rPr lang="en-US" dirty="0"/>
              <a:t>Informed consent documents</a:t>
            </a:r>
            <a:br>
              <a:rPr lang="en-US" dirty="0"/>
            </a:br>
            <a:r>
              <a:rPr lang="en-US" i="1" dirty="0"/>
              <a:t>Describing why limitation of GDPR rights</a:t>
            </a:r>
          </a:p>
          <a:p>
            <a:pPr marL="457200" indent="-457200">
              <a:buFont typeface="Arial" panose="020B0604020202020204" pitchFamily="34" charset="0"/>
              <a:buChar char="•"/>
            </a:pPr>
            <a:r>
              <a:rPr lang="en-US" dirty="0"/>
              <a:t>Future/secondary use of data and/or samples</a:t>
            </a:r>
            <a:br>
              <a:rPr lang="en-US" dirty="0"/>
            </a:br>
            <a:r>
              <a:rPr lang="en-US" i="1" dirty="0"/>
              <a:t>Publication and consultation</a:t>
            </a:r>
          </a:p>
        </p:txBody>
      </p:sp>
    </p:spTree>
    <p:extLst>
      <p:ext uri="{BB962C8B-B14F-4D97-AF65-F5344CB8AC3E}">
        <p14:creationId xmlns:p14="http://schemas.microsoft.com/office/powerpoint/2010/main" val="3252578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B3896-7657-4A4C-9781-F70A6FD9B6B5}"/>
              </a:ext>
            </a:extLst>
          </p:cNvPr>
          <p:cNvSpPr>
            <a:spLocks noGrp="1"/>
          </p:cNvSpPr>
          <p:nvPr>
            <p:ph type="title"/>
          </p:nvPr>
        </p:nvSpPr>
        <p:spPr/>
        <p:txBody>
          <a:bodyPr>
            <a:normAutofit/>
          </a:bodyPr>
          <a:lstStyle/>
          <a:p>
            <a:pPr algn="ctr"/>
            <a:r>
              <a:rPr lang="nl-BE" dirty="0"/>
              <a:t>Informed consent template changes</a:t>
            </a:r>
            <a:endParaRPr lang="en-US" dirty="0"/>
          </a:p>
        </p:txBody>
      </p:sp>
      <p:sp>
        <p:nvSpPr>
          <p:cNvPr id="3" name="Tijdelijke aanduiding voor inhoud 2">
            <a:extLst>
              <a:ext uri="{FF2B5EF4-FFF2-40B4-BE49-F238E27FC236}">
                <a16:creationId xmlns:a16="http://schemas.microsoft.com/office/drawing/2014/main" id="{319B913F-3751-2C41-AF75-01CC36089066}"/>
              </a:ext>
            </a:extLst>
          </p:cNvPr>
          <p:cNvSpPr>
            <a:spLocks noGrp="1"/>
          </p:cNvSpPr>
          <p:nvPr>
            <p:ph idx="1"/>
          </p:nvPr>
        </p:nvSpPr>
        <p:spPr/>
        <p:txBody>
          <a:bodyPr>
            <a:normAutofit fontScale="85000" lnSpcReduction="20000"/>
          </a:bodyPr>
          <a:lstStyle/>
          <a:p>
            <a:r>
              <a:rPr lang="nl-BE" dirty="0"/>
              <a:t>a) </a:t>
            </a:r>
            <a:r>
              <a:rPr lang="nl-BE" b="1" dirty="0"/>
              <a:t>The right to be informed</a:t>
            </a:r>
            <a:r>
              <a:rPr lang="nl-BE" dirty="0"/>
              <a:t>: who will be processing their data and for what reasons; </a:t>
            </a:r>
            <a:r>
              <a:rPr lang="nl-BE" dirty="0">
                <a:solidFill>
                  <a:srgbClr val="FF0000"/>
                </a:solidFill>
              </a:rPr>
              <a:t>added</a:t>
            </a:r>
          </a:p>
          <a:p>
            <a:r>
              <a:rPr lang="nl-BE" dirty="0"/>
              <a:t>b)  </a:t>
            </a:r>
            <a:r>
              <a:rPr lang="nl-BE" b="1" dirty="0"/>
              <a:t>The right of access</a:t>
            </a:r>
            <a:r>
              <a:rPr lang="nl-BE" dirty="0"/>
              <a:t>: </a:t>
            </a:r>
            <a:r>
              <a:rPr lang="nl-BE" dirty="0">
                <a:solidFill>
                  <a:srgbClr val="00B050"/>
                </a:solidFill>
              </a:rPr>
              <a:t>existed already</a:t>
            </a:r>
          </a:p>
          <a:p>
            <a:r>
              <a:rPr lang="nl-BE" dirty="0"/>
              <a:t>c)  </a:t>
            </a:r>
            <a:r>
              <a:rPr lang="nl-BE" b="1" dirty="0"/>
              <a:t>The right to rectification</a:t>
            </a:r>
            <a:r>
              <a:rPr lang="nl-BE" dirty="0"/>
              <a:t>: </a:t>
            </a:r>
            <a:r>
              <a:rPr lang="nl-BE" dirty="0">
                <a:solidFill>
                  <a:srgbClr val="00B050"/>
                </a:solidFill>
              </a:rPr>
              <a:t>existed already</a:t>
            </a:r>
          </a:p>
          <a:p>
            <a:r>
              <a:rPr lang="nl-BE" dirty="0"/>
              <a:t>d)  </a:t>
            </a:r>
            <a:r>
              <a:rPr lang="nl-BE" b="1" dirty="0"/>
              <a:t>The right to erasure</a:t>
            </a:r>
            <a:r>
              <a:rPr lang="nl-BE" dirty="0"/>
              <a:t>: </a:t>
            </a:r>
            <a:r>
              <a:rPr lang="nl-BE" dirty="0">
                <a:solidFill>
                  <a:srgbClr val="FF0000"/>
                </a:solidFill>
              </a:rPr>
              <a:t>questionable in research (?) </a:t>
            </a:r>
          </a:p>
          <a:p>
            <a:r>
              <a:rPr lang="nl-BE" dirty="0"/>
              <a:t>e) </a:t>
            </a:r>
            <a:r>
              <a:rPr lang="nl-BE" b="1" dirty="0"/>
              <a:t>The right to restrict processing</a:t>
            </a:r>
            <a:r>
              <a:rPr lang="nl-BE" dirty="0"/>
              <a:t>: right to ‘block’ or suppress processing; </a:t>
            </a:r>
            <a:r>
              <a:rPr lang="nl-BE" dirty="0">
                <a:solidFill>
                  <a:srgbClr val="FF0000"/>
                </a:solidFill>
              </a:rPr>
              <a:t>questionable in research (?) </a:t>
            </a:r>
            <a:endParaRPr lang="nl-BE" dirty="0"/>
          </a:p>
          <a:p>
            <a:r>
              <a:rPr lang="nl-BE" dirty="0"/>
              <a:t>f) </a:t>
            </a:r>
            <a:r>
              <a:rPr lang="nl-BE" b="1" dirty="0"/>
              <a:t>The right to data portability: </a:t>
            </a:r>
            <a:r>
              <a:rPr lang="nl-BE" dirty="0"/>
              <a:t>obtain and reuse personal data for their own purposes; </a:t>
            </a:r>
            <a:r>
              <a:rPr lang="nl-BE" dirty="0">
                <a:solidFill>
                  <a:srgbClr val="FF0000"/>
                </a:solidFill>
              </a:rPr>
              <a:t>not applicable to research</a:t>
            </a:r>
            <a:endParaRPr lang="nl-BE" dirty="0"/>
          </a:p>
          <a:p>
            <a:r>
              <a:rPr lang="nl-BE" dirty="0"/>
              <a:t>g) </a:t>
            </a:r>
            <a:r>
              <a:rPr lang="nl-BE" b="1" dirty="0"/>
              <a:t>The right to object: </a:t>
            </a:r>
            <a:r>
              <a:rPr lang="nl-BE" dirty="0"/>
              <a:t>Individuals have the right to object to processing based on legitimate interests, direct marketing, processing for purposes of scientific research and statistics; </a:t>
            </a:r>
            <a:r>
              <a:rPr lang="nl-BE" dirty="0">
                <a:solidFill>
                  <a:srgbClr val="FF0000"/>
                </a:solidFill>
              </a:rPr>
              <a:t>patients informed about secondary use (!) </a:t>
            </a:r>
            <a:endParaRPr lang="nl-BE" dirty="0"/>
          </a:p>
          <a:p>
            <a:r>
              <a:rPr lang="nl-BE" dirty="0"/>
              <a:t>h) Rights in relation to </a:t>
            </a:r>
            <a:r>
              <a:rPr lang="nl-BE" b="1" dirty="0"/>
              <a:t>automated decision making and profiling: </a:t>
            </a:r>
            <a:r>
              <a:rPr lang="nl-BE" dirty="0">
                <a:solidFill>
                  <a:srgbClr val="FF0000"/>
                </a:solidFill>
              </a:rPr>
              <a:t>not applicable to research</a:t>
            </a:r>
            <a:endParaRPr lang="nl-BE" dirty="0"/>
          </a:p>
          <a:p>
            <a:endParaRPr lang="nl-BE" dirty="0">
              <a:solidFill>
                <a:srgbClr val="FF0000"/>
              </a:solidFill>
            </a:endParaRPr>
          </a:p>
          <a:p>
            <a:endParaRPr lang="en-US" dirty="0"/>
          </a:p>
        </p:txBody>
      </p:sp>
      <p:sp>
        <p:nvSpPr>
          <p:cNvPr id="4" name="Tekstvak 3">
            <a:extLst>
              <a:ext uri="{FF2B5EF4-FFF2-40B4-BE49-F238E27FC236}">
                <a16:creationId xmlns:a16="http://schemas.microsoft.com/office/drawing/2014/main" id="{65A7CCB9-874C-BA4A-BB58-772E31977880}"/>
              </a:ext>
            </a:extLst>
          </p:cNvPr>
          <p:cNvSpPr txBox="1"/>
          <p:nvPr/>
        </p:nvSpPr>
        <p:spPr>
          <a:xfrm>
            <a:off x="954739" y="5934189"/>
            <a:ext cx="2768322" cy="523220"/>
          </a:xfrm>
          <a:prstGeom prst="rect">
            <a:avLst/>
          </a:prstGeom>
          <a:noFill/>
        </p:spPr>
        <p:txBody>
          <a:bodyPr wrap="none" rtlCol="0">
            <a:spAutoFit/>
          </a:bodyPr>
          <a:lstStyle/>
          <a:p>
            <a:r>
              <a:rPr lang="nl-BE" sz="2800" dirty="0">
                <a:solidFill>
                  <a:srgbClr val="00B050"/>
                </a:solidFill>
              </a:rPr>
              <a:t>23rd of May 2018</a:t>
            </a:r>
          </a:p>
        </p:txBody>
      </p:sp>
    </p:spTree>
    <p:extLst>
      <p:ext uri="{BB962C8B-B14F-4D97-AF65-F5344CB8AC3E}">
        <p14:creationId xmlns:p14="http://schemas.microsoft.com/office/powerpoint/2010/main" val="1561897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B3896-7657-4A4C-9781-F70A6FD9B6B5}"/>
              </a:ext>
            </a:extLst>
          </p:cNvPr>
          <p:cNvSpPr>
            <a:spLocks noGrp="1"/>
          </p:cNvSpPr>
          <p:nvPr>
            <p:ph type="title"/>
          </p:nvPr>
        </p:nvSpPr>
        <p:spPr/>
        <p:txBody>
          <a:bodyPr>
            <a:normAutofit/>
          </a:bodyPr>
          <a:lstStyle/>
          <a:p>
            <a:pPr algn="ctr"/>
            <a:r>
              <a:rPr lang="nl-BE" dirty="0"/>
              <a:t>Informed consent template changes</a:t>
            </a:r>
            <a:endParaRPr lang="en-US" dirty="0"/>
          </a:p>
        </p:txBody>
      </p:sp>
      <p:sp>
        <p:nvSpPr>
          <p:cNvPr id="3" name="Tijdelijke aanduiding voor inhoud 2">
            <a:extLst>
              <a:ext uri="{FF2B5EF4-FFF2-40B4-BE49-F238E27FC236}">
                <a16:creationId xmlns:a16="http://schemas.microsoft.com/office/drawing/2014/main" id="{319B913F-3751-2C41-AF75-01CC36089066}"/>
              </a:ext>
            </a:extLst>
          </p:cNvPr>
          <p:cNvSpPr>
            <a:spLocks noGrp="1"/>
          </p:cNvSpPr>
          <p:nvPr>
            <p:ph idx="1"/>
          </p:nvPr>
        </p:nvSpPr>
        <p:spPr/>
        <p:txBody>
          <a:bodyPr>
            <a:normAutofit fontScale="85000" lnSpcReduction="20000"/>
          </a:bodyPr>
          <a:lstStyle/>
          <a:p>
            <a:r>
              <a:rPr lang="nl-BE" dirty="0"/>
              <a:t>a) </a:t>
            </a:r>
            <a:r>
              <a:rPr lang="nl-BE" b="1" dirty="0"/>
              <a:t>The right to be informed</a:t>
            </a:r>
            <a:r>
              <a:rPr lang="nl-BE" dirty="0"/>
              <a:t>: who will be processing their data and for what reasons; </a:t>
            </a:r>
            <a:r>
              <a:rPr lang="nl-BE" dirty="0">
                <a:solidFill>
                  <a:srgbClr val="00B050"/>
                </a:solidFill>
              </a:rPr>
              <a:t>added</a:t>
            </a:r>
          </a:p>
          <a:p>
            <a:r>
              <a:rPr lang="nl-BE" dirty="0"/>
              <a:t>b)  </a:t>
            </a:r>
            <a:r>
              <a:rPr lang="nl-BE" b="1" dirty="0"/>
              <a:t>The right of access</a:t>
            </a:r>
            <a:r>
              <a:rPr lang="nl-BE" dirty="0"/>
              <a:t>: </a:t>
            </a:r>
            <a:r>
              <a:rPr lang="nl-BE" dirty="0">
                <a:solidFill>
                  <a:srgbClr val="00B050"/>
                </a:solidFill>
              </a:rPr>
              <a:t>existed already</a:t>
            </a:r>
          </a:p>
          <a:p>
            <a:r>
              <a:rPr lang="nl-BE" dirty="0"/>
              <a:t>c)  </a:t>
            </a:r>
            <a:r>
              <a:rPr lang="nl-BE" b="1" dirty="0"/>
              <a:t>The right to rectification</a:t>
            </a:r>
            <a:r>
              <a:rPr lang="nl-BE" dirty="0"/>
              <a:t>: </a:t>
            </a:r>
            <a:r>
              <a:rPr lang="nl-BE" dirty="0">
                <a:solidFill>
                  <a:srgbClr val="00B050"/>
                </a:solidFill>
              </a:rPr>
              <a:t>existed already</a:t>
            </a:r>
          </a:p>
          <a:p>
            <a:r>
              <a:rPr lang="nl-BE" dirty="0"/>
              <a:t>d)  </a:t>
            </a:r>
            <a:r>
              <a:rPr lang="nl-BE" b="1" dirty="0"/>
              <a:t>The right to erasure</a:t>
            </a:r>
            <a:r>
              <a:rPr lang="nl-BE" dirty="0"/>
              <a:t>: </a:t>
            </a:r>
            <a:r>
              <a:rPr lang="nl-BE" b="1" dirty="0">
                <a:solidFill>
                  <a:srgbClr val="00B050"/>
                </a:solidFill>
              </a:rPr>
              <a:t>research exemption</a:t>
            </a:r>
            <a:endParaRPr lang="nl-BE" b="1" dirty="0">
              <a:solidFill>
                <a:srgbClr val="FF0000"/>
              </a:solidFill>
            </a:endParaRPr>
          </a:p>
          <a:p>
            <a:r>
              <a:rPr lang="nl-BE" dirty="0"/>
              <a:t>e) </a:t>
            </a:r>
            <a:r>
              <a:rPr lang="nl-BE" b="1" dirty="0"/>
              <a:t>The right to restrict processing</a:t>
            </a:r>
            <a:r>
              <a:rPr lang="nl-BE" dirty="0"/>
              <a:t>: right to ‘block’ or suppress processing; </a:t>
            </a:r>
            <a:r>
              <a:rPr lang="nl-BE" b="1" dirty="0">
                <a:solidFill>
                  <a:srgbClr val="00B050"/>
                </a:solidFill>
              </a:rPr>
              <a:t>research exemption</a:t>
            </a:r>
            <a:endParaRPr lang="nl-BE" dirty="0"/>
          </a:p>
          <a:p>
            <a:r>
              <a:rPr lang="nl-BE" dirty="0"/>
              <a:t>f) </a:t>
            </a:r>
            <a:r>
              <a:rPr lang="nl-BE" b="1" dirty="0"/>
              <a:t>The right to data portability: </a:t>
            </a:r>
            <a:r>
              <a:rPr lang="nl-BE" dirty="0"/>
              <a:t>obtain and reuse personal data for their own purposes; </a:t>
            </a:r>
            <a:r>
              <a:rPr lang="nl-BE" dirty="0">
                <a:solidFill>
                  <a:srgbClr val="00B050"/>
                </a:solidFill>
              </a:rPr>
              <a:t>not applicable to research</a:t>
            </a:r>
          </a:p>
          <a:p>
            <a:r>
              <a:rPr lang="nl-BE" dirty="0"/>
              <a:t>g) </a:t>
            </a:r>
            <a:r>
              <a:rPr lang="nl-BE" b="1" dirty="0"/>
              <a:t>The right to object: </a:t>
            </a:r>
            <a:r>
              <a:rPr lang="nl-BE" dirty="0"/>
              <a:t>Individuals have the right to object to processing based on legitimate interests, direct marketing, processing for purposes of scientific research and statistics;</a:t>
            </a:r>
            <a:r>
              <a:rPr lang="nl-BE" dirty="0">
                <a:solidFill>
                  <a:srgbClr val="00B050"/>
                </a:solidFill>
              </a:rPr>
              <a:t> in some organizations patients informed about secondary use (!)</a:t>
            </a:r>
            <a:r>
              <a:rPr lang="nl-BE" dirty="0">
                <a:solidFill>
                  <a:srgbClr val="FF0000"/>
                </a:solidFill>
              </a:rPr>
              <a:t> </a:t>
            </a:r>
            <a:endParaRPr lang="nl-BE" dirty="0"/>
          </a:p>
          <a:p>
            <a:r>
              <a:rPr lang="nl-BE" dirty="0"/>
              <a:t>h) Rights in relation to </a:t>
            </a:r>
            <a:r>
              <a:rPr lang="nl-BE" b="1" dirty="0"/>
              <a:t>automated decision making and profiling: </a:t>
            </a:r>
            <a:r>
              <a:rPr lang="nl-BE" dirty="0">
                <a:solidFill>
                  <a:srgbClr val="FF0000"/>
                </a:solidFill>
              </a:rPr>
              <a:t>not applicable to research</a:t>
            </a:r>
            <a:endParaRPr lang="nl-BE" dirty="0"/>
          </a:p>
          <a:p>
            <a:endParaRPr lang="nl-BE" dirty="0">
              <a:solidFill>
                <a:srgbClr val="FF0000"/>
              </a:solidFill>
            </a:endParaRPr>
          </a:p>
          <a:p>
            <a:endParaRPr lang="en-US" dirty="0"/>
          </a:p>
        </p:txBody>
      </p:sp>
      <p:sp>
        <p:nvSpPr>
          <p:cNvPr id="4" name="Tekstvak 3">
            <a:extLst>
              <a:ext uri="{FF2B5EF4-FFF2-40B4-BE49-F238E27FC236}">
                <a16:creationId xmlns:a16="http://schemas.microsoft.com/office/drawing/2014/main" id="{7CC3B12A-E75D-6A4F-8CF0-03DE17491F8D}"/>
              </a:ext>
            </a:extLst>
          </p:cNvPr>
          <p:cNvSpPr txBox="1"/>
          <p:nvPr/>
        </p:nvSpPr>
        <p:spPr>
          <a:xfrm>
            <a:off x="954739" y="5934189"/>
            <a:ext cx="2621230" cy="523220"/>
          </a:xfrm>
          <a:prstGeom prst="rect">
            <a:avLst/>
          </a:prstGeom>
          <a:noFill/>
        </p:spPr>
        <p:txBody>
          <a:bodyPr wrap="none" rtlCol="0">
            <a:spAutoFit/>
          </a:bodyPr>
          <a:lstStyle/>
          <a:p>
            <a:r>
              <a:rPr lang="nl-BE" sz="2800" dirty="0">
                <a:solidFill>
                  <a:srgbClr val="00B050"/>
                </a:solidFill>
              </a:rPr>
              <a:t>5th of June 2019</a:t>
            </a:r>
          </a:p>
        </p:txBody>
      </p:sp>
    </p:spTree>
    <p:extLst>
      <p:ext uri="{BB962C8B-B14F-4D97-AF65-F5344CB8AC3E}">
        <p14:creationId xmlns:p14="http://schemas.microsoft.com/office/powerpoint/2010/main" val="4011422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781B5-1DD1-6046-B521-41C2BFCC5728}"/>
              </a:ext>
            </a:extLst>
          </p:cNvPr>
          <p:cNvSpPr>
            <a:spLocks noGrp="1"/>
          </p:cNvSpPr>
          <p:nvPr>
            <p:ph type="title"/>
          </p:nvPr>
        </p:nvSpPr>
        <p:spPr/>
        <p:txBody>
          <a:bodyPr/>
          <a:lstStyle/>
          <a:p>
            <a:pPr algn="ctr"/>
            <a:r>
              <a:rPr lang="en-US" dirty="0"/>
              <a:t>Informed consent </a:t>
            </a:r>
            <a:r>
              <a:rPr lang="en-US" dirty="0" err="1"/>
              <a:t>strenghtened</a:t>
            </a:r>
            <a:endParaRPr lang="en-US" dirty="0"/>
          </a:p>
        </p:txBody>
      </p:sp>
      <p:sp>
        <p:nvSpPr>
          <p:cNvPr id="3" name="Tijdelijke aanduiding voor inhoud 2">
            <a:extLst>
              <a:ext uri="{FF2B5EF4-FFF2-40B4-BE49-F238E27FC236}">
                <a16:creationId xmlns:a16="http://schemas.microsoft.com/office/drawing/2014/main" id="{A77E9E5F-DB36-364C-AAFD-9B7D651D1460}"/>
              </a:ext>
            </a:extLst>
          </p:cNvPr>
          <p:cNvSpPr>
            <a:spLocks noGrp="1"/>
          </p:cNvSpPr>
          <p:nvPr>
            <p:ph idx="1"/>
          </p:nvPr>
        </p:nvSpPr>
        <p:spPr/>
        <p:txBody>
          <a:bodyPr>
            <a:normAutofit/>
          </a:bodyPr>
          <a:lstStyle/>
          <a:p>
            <a:r>
              <a:rPr lang="en-US" dirty="0"/>
              <a:t>New templates !</a:t>
            </a:r>
          </a:p>
        </p:txBody>
      </p:sp>
      <p:pic>
        <p:nvPicPr>
          <p:cNvPr id="4" name="Afbeelding 3">
            <a:extLst>
              <a:ext uri="{FF2B5EF4-FFF2-40B4-BE49-F238E27FC236}">
                <a16:creationId xmlns:a16="http://schemas.microsoft.com/office/drawing/2014/main" id="{C8147B82-C56E-5048-B9CD-EDB4F63EE53A}"/>
              </a:ext>
            </a:extLst>
          </p:cNvPr>
          <p:cNvPicPr>
            <a:picLocks noChangeAspect="1"/>
          </p:cNvPicPr>
          <p:nvPr/>
        </p:nvPicPr>
        <p:blipFill>
          <a:blip r:embed="rId3"/>
          <a:stretch>
            <a:fillRect/>
          </a:stretch>
        </p:blipFill>
        <p:spPr>
          <a:xfrm>
            <a:off x="539552" y="1911351"/>
            <a:ext cx="8064896" cy="4734874"/>
          </a:xfrm>
          <a:prstGeom prst="rect">
            <a:avLst/>
          </a:prstGeom>
        </p:spPr>
      </p:pic>
    </p:spTree>
    <p:extLst>
      <p:ext uri="{BB962C8B-B14F-4D97-AF65-F5344CB8AC3E}">
        <p14:creationId xmlns:p14="http://schemas.microsoft.com/office/powerpoint/2010/main" val="105184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781B5-1DD1-6046-B521-41C2BFCC5728}"/>
              </a:ext>
            </a:extLst>
          </p:cNvPr>
          <p:cNvSpPr>
            <a:spLocks noGrp="1"/>
          </p:cNvSpPr>
          <p:nvPr>
            <p:ph type="title"/>
          </p:nvPr>
        </p:nvSpPr>
        <p:spPr/>
        <p:txBody>
          <a:bodyPr/>
          <a:lstStyle/>
          <a:p>
            <a:pPr algn="ctr"/>
            <a:r>
              <a:rPr lang="en-US" dirty="0"/>
              <a:t>Informed consent </a:t>
            </a:r>
            <a:r>
              <a:rPr lang="en-US" dirty="0" err="1"/>
              <a:t>strenghtened</a:t>
            </a:r>
            <a:endParaRPr lang="en-US" dirty="0"/>
          </a:p>
        </p:txBody>
      </p:sp>
      <p:sp>
        <p:nvSpPr>
          <p:cNvPr id="3" name="Tijdelijke aanduiding voor inhoud 2">
            <a:extLst>
              <a:ext uri="{FF2B5EF4-FFF2-40B4-BE49-F238E27FC236}">
                <a16:creationId xmlns:a16="http://schemas.microsoft.com/office/drawing/2014/main" id="{A77E9E5F-DB36-364C-AAFD-9B7D651D1460}"/>
              </a:ext>
            </a:extLst>
          </p:cNvPr>
          <p:cNvSpPr>
            <a:spLocks noGrp="1"/>
          </p:cNvSpPr>
          <p:nvPr>
            <p:ph idx="1"/>
          </p:nvPr>
        </p:nvSpPr>
        <p:spPr/>
        <p:txBody>
          <a:bodyPr>
            <a:normAutofit/>
          </a:bodyPr>
          <a:lstStyle/>
          <a:p>
            <a:r>
              <a:rPr lang="en-US" dirty="0"/>
              <a:t>New templates !</a:t>
            </a:r>
          </a:p>
        </p:txBody>
      </p:sp>
      <p:pic>
        <p:nvPicPr>
          <p:cNvPr id="5" name="Afbeelding 4">
            <a:extLst>
              <a:ext uri="{FF2B5EF4-FFF2-40B4-BE49-F238E27FC236}">
                <a16:creationId xmlns:a16="http://schemas.microsoft.com/office/drawing/2014/main" id="{1004524C-3146-5D42-9ADB-B01572246B13}"/>
              </a:ext>
            </a:extLst>
          </p:cNvPr>
          <p:cNvPicPr>
            <a:picLocks noChangeAspect="1"/>
          </p:cNvPicPr>
          <p:nvPr/>
        </p:nvPicPr>
        <p:blipFill>
          <a:blip r:embed="rId3"/>
          <a:stretch>
            <a:fillRect/>
          </a:stretch>
        </p:blipFill>
        <p:spPr>
          <a:xfrm>
            <a:off x="539552" y="4203501"/>
            <a:ext cx="8145955" cy="1549124"/>
          </a:xfrm>
          <a:prstGeom prst="rect">
            <a:avLst/>
          </a:prstGeom>
        </p:spPr>
      </p:pic>
      <p:pic>
        <p:nvPicPr>
          <p:cNvPr id="7" name="Afbeelding 6">
            <a:extLst>
              <a:ext uri="{FF2B5EF4-FFF2-40B4-BE49-F238E27FC236}">
                <a16:creationId xmlns:a16="http://schemas.microsoft.com/office/drawing/2014/main" id="{40460775-92EA-B34D-B788-C068A23B2C03}"/>
              </a:ext>
            </a:extLst>
          </p:cNvPr>
          <p:cNvPicPr>
            <a:picLocks noChangeAspect="1"/>
          </p:cNvPicPr>
          <p:nvPr/>
        </p:nvPicPr>
        <p:blipFill>
          <a:blip r:embed="rId4"/>
          <a:stretch>
            <a:fillRect/>
          </a:stretch>
        </p:blipFill>
        <p:spPr>
          <a:xfrm>
            <a:off x="6020554" y="2175458"/>
            <a:ext cx="1613708" cy="2120412"/>
          </a:xfrm>
          <a:prstGeom prst="rect">
            <a:avLst/>
          </a:prstGeom>
        </p:spPr>
      </p:pic>
    </p:spTree>
    <p:extLst>
      <p:ext uri="{BB962C8B-B14F-4D97-AF65-F5344CB8AC3E}">
        <p14:creationId xmlns:p14="http://schemas.microsoft.com/office/powerpoint/2010/main" val="3534000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62AE5C-7963-1A45-BE13-C751FF2807DA}"/>
              </a:ext>
            </a:extLst>
          </p:cNvPr>
          <p:cNvSpPr>
            <a:spLocks noGrp="1"/>
          </p:cNvSpPr>
          <p:nvPr>
            <p:ph type="title"/>
          </p:nvPr>
        </p:nvSpPr>
        <p:spPr/>
        <p:txBody>
          <a:bodyPr>
            <a:normAutofit/>
          </a:bodyPr>
          <a:lstStyle/>
          <a:p>
            <a:pPr algn="ctr"/>
            <a:r>
              <a:rPr lang="en-US" dirty="0"/>
              <a:t>Life before and after the GDPR</a:t>
            </a:r>
          </a:p>
        </p:txBody>
      </p:sp>
      <p:pic>
        <p:nvPicPr>
          <p:cNvPr id="5" name="Picture 4">
            <a:extLst>
              <a:ext uri="{FF2B5EF4-FFF2-40B4-BE49-F238E27FC236}">
                <a16:creationId xmlns:a16="http://schemas.microsoft.com/office/drawing/2014/main" id="{225DE0CD-C138-6441-A951-D0C9C0446A2C}"/>
              </a:ext>
            </a:extLst>
          </p:cNvPr>
          <p:cNvPicPr>
            <a:picLocks noChangeAspect="1"/>
          </p:cNvPicPr>
          <p:nvPr/>
        </p:nvPicPr>
        <p:blipFill>
          <a:blip r:embed="rId2"/>
          <a:stretch>
            <a:fillRect/>
          </a:stretch>
        </p:blipFill>
        <p:spPr>
          <a:xfrm>
            <a:off x="539552" y="1182370"/>
            <a:ext cx="3674498" cy="2124710"/>
          </a:xfrm>
          <a:prstGeom prst="rect">
            <a:avLst/>
          </a:prstGeom>
        </p:spPr>
      </p:pic>
      <p:pic>
        <p:nvPicPr>
          <p:cNvPr id="6" name="Picture 5">
            <a:extLst>
              <a:ext uri="{FF2B5EF4-FFF2-40B4-BE49-F238E27FC236}">
                <a16:creationId xmlns:a16="http://schemas.microsoft.com/office/drawing/2014/main" id="{62D8B147-F728-BD4F-AAA1-2E6E1A94DE1D}"/>
              </a:ext>
            </a:extLst>
          </p:cNvPr>
          <p:cNvPicPr>
            <a:picLocks noChangeAspect="1"/>
          </p:cNvPicPr>
          <p:nvPr/>
        </p:nvPicPr>
        <p:blipFill>
          <a:blip r:embed="rId3"/>
          <a:stretch>
            <a:fillRect/>
          </a:stretch>
        </p:blipFill>
        <p:spPr>
          <a:xfrm>
            <a:off x="4800600" y="3627120"/>
            <a:ext cx="3672840" cy="2448560"/>
          </a:xfrm>
          <a:prstGeom prst="rect">
            <a:avLst/>
          </a:prstGeom>
        </p:spPr>
      </p:pic>
      <p:pic>
        <p:nvPicPr>
          <p:cNvPr id="7" name="Picture 6">
            <a:extLst>
              <a:ext uri="{FF2B5EF4-FFF2-40B4-BE49-F238E27FC236}">
                <a16:creationId xmlns:a16="http://schemas.microsoft.com/office/drawing/2014/main" id="{7BD6744B-095C-B54F-AA15-E96F1EA4DD64}"/>
              </a:ext>
            </a:extLst>
          </p:cNvPr>
          <p:cNvPicPr>
            <a:picLocks noChangeAspect="1"/>
          </p:cNvPicPr>
          <p:nvPr/>
        </p:nvPicPr>
        <p:blipFill>
          <a:blip r:embed="rId4"/>
          <a:stretch>
            <a:fillRect/>
          </a:stretch>
        </p:blipFill>
        <p:spPr>
          <a:xfrm>
            <a:off x="4419599" y="1052736"/>
            <a:ext cx="3715113" cy="2467703"/>
          </a:xfrm>
          <a:prstGeom prst="rect">
            <a:avLst/>
          </a:prstGeom>
        </p:spPr>
      </p:pic>
      <p:pic>
        <p:nvPicPr>
          <p:cNvPr id="9" name="Picture 8">
            <a:extLst>
              <a:ext uri="{FF2B5EF4-FFF2-40B4-BE49-F238E27FC236}">
                <a16:creationId xmlns:a16="http://schemas.microsoft.com/office/drawing/2014/main" id="{96D1B542-7BC8-6E40-88FC-3DF612C7CD09}"/>
              </a:ext>
            </a:extLst>
          </p:cNvPr>
          <p:cNvPicPr>
            <a:picLocks noChangeAspect="1"/>
          </p:cNvPicPr>
          <p:nvPr/>
        </p:nvPicPr>
        <p:blipFill>
          <a:blip r:embed="rId5"/>
          <a:stretch>
            <a:fillRect/>
          </a:stretch>
        </p:blipFill>
        <p:spPr>
          <a:xfrm>
            <a:off x="484501" y="3451952"/>
            <a:ext cx="4203444" cy="2369727"/>
          </a:xfrm>
          <a:prstGeom prst="rect">
            <a:avLst/>
          </a:prstGeom>
        </p:spPr>
      </p:pic>
      <p:pic>
        <p:nvPicPr>
          <p:cNvPr id="10" name="Picture 9">
            <a:extLst>
              <a:ext uri="{FF2B5EF4-FFF2-40B4-BE49-F238E27FC236}">
                <a16:creationId xmlns:a16="http://schemas.microsoft.com/office/drawing/2014/main" id="{88938777-E78D-7D47-A9E6-85A690ADA7C7}"/>
              </a:ext>
            </a:extLst>
          </p:cNvPr>
          <p:cNvPicPr>
            <a:picLocks noChangeAspect="1"/>
          </p:cNvPicPr>
          <p:nvPr/>
        </p:nvPicPr>
        <p:blipFill>
          <a:blip r:embed="rId6"/>
          <a:stretch>
            <a:fillRect/>
          </a:stretch>
        </p:blipFill>
        <p:spPr>
          <a:xfrm>
            <a:off x="3708400" y="2844800"/>
            <a:ext cx="1727200" cy="1168400"/>
          </a:xfrm>
          <a:prstGeom prst="rect">
            <a:avLst/>
          </a:prstGeom>
        </p:spPr>
      </p:pic>
      <p:sp>
        <p:nvSpPr>
          <p:cNvPr id="2" name="Tekstvak 1">
            <a:extLst>
              <a:ext uri="{FF2B5EF4-FFF2-40B4-BE49-F238E27FC236}">
                <a16:creationId xmlns:a16="http://schemas.microsoft.com/office/drawing/2014/main" id="{9E24409F-9337-0146-976A-0E2933CAAB60}"/>
              </a:ext>
            </a:extLst>
          </p:cNvPr>
          <p:cNvSpPr txBox="1"/>
          <p:nvPr/>
        </p:nvSpPr>
        <p:spPr>
          <a:xfrm>
            <a:off x="4817728" y="3158281"/>
            <a:ext cx="497252" cy="830997"/>
          </a:xfrm>
          <a:prstGeom prst="rect">
            <a:avLst/>
          </a:prstGeom>
          <a:noFill/>
        </p:spPr>
        <p:txBody>
          <a:bodyPr wrap="none" rtlCol="0">
            <a:spAutoFit/>
          </a:bodyPr>
          <a:lstStyle/>
          <a:p>
            <a:r>
              <a:rPr lang="nl-BE" sz="4800" dirty="0">
                <a:solidFill>
                  <a:srgbClr val="FF0000"/>
                </a:solidFill>
              </a:rPr>
              <a:t>9</a:t>
            </a:r>
          </a:p>
        </p:txBody>
      </p:sp>
    </p:spTree>
    <p:extLst>
      <p:ext uri="{BB962C8B-B14F-4D97-AF65-F5344CB8AC3E}">
        <p14:creationId xmlns:p14="http://schemas.microsoft.com/office/powerpoint/2010/main" val="1830368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3A38E-E6EA-9944-84D1-B4D8194C61AA}"/>
              </a:ext>
            </a:extLst>
          </p:cNvPr>
          <p:cNvSpPr>
            <a:spLocks noGrp="1"/>
          </p:cNvSpPr>
          <p:nvPr>
            <p:ph type="title"/>
          </p:nvPr>
        </p:nvSpPr>
        <p:spPr/>
        <p:txBody>
          <a:bodyPr>
            <a:normAutofit/>
          </a:bodyPr>
          <a:lstStyle/>
          <a:p>
            <a:r>
              <a:rPr lang="nl-BE" dirty="0"/>
              <a:t>Rechten respondenten tijdens onderzoek</a:t>
            </a:r>
          </a:p>
        </p:txBody>
      </p:sp>
      <p:sp>
        <p:nvSpPr>
          <p:cNvPr id="3" name="Tijdelijke aanduiding voor inhoud 2">
            <a:extLst>
              <a:ext uri="{FF2B5EF4-FFF2-40B4-BE49-F238E27FC236}">
                <a16:creationId xmlns:a16="http://schemas.microsoft.com/office/drawing/2014/main" id="{9AC73C06-0F51-C14D-802E-181D56F2EDE8}"/>
              </a:ext>
            </a:extLst>
          </p:cNvPr>
          <p:cNvSpPr>
            <a:spLocks noGrp="1"/>
          </p:cNvSpPr>
          <p:nvPr>
            <p:ph idx="1"/>
          </p:nvPr>
        </p:nvSpPr>
        <p:spPr/>
        <p:txBody>
          <a:bodyPr>
            <a:normAutofit/>
          </a:bodyPr>
          <a:lstStyle/>
          <a:p>
            <a:pPr marL="457200" indent="-457200">
              <a:buFont typeface="Arial" panose="020B0604020202020204" pitchFamily="34" charset="0"/>
              <a:buChar char="•"/>
            </a:pPr>
            <a:r>
              <a:rPr lang="nl-BE" dirty="0"/>
              <a:t>Naam onderzoeker, naam van de DPO of het uniek meldpunt</a:t>
            </a:r>
          </a:p>
          <a:p>
            <a:pPr marL="457200" indent="-457200">
              <a:buFont typeface="Arial" panose="020B0604020202020204" pitchFamily="34" charset="0"/>
              <a:buChar char="•"/>
            </a:pPr>
            <a:r>
              <a:rPr lang="nl-BE" dirty="0"/>
              <a:t>In eerste instantie onderzoeker contacteren bij vragen of voor het uitoefenen van hun rechten</a:t>
            </a:r>
          </a:p>
          <a:p>
            <a:pPr marL="457200" indent="-457200">
              <a:buFont typeface="Arial" panose="020B0604020202020204" pitchFamily="34" charset="0"/>
              <a:buChar char="•"/>
            </a:pPr>
            <a:r>
              <a:rPr lang="nl-BE" dirty="0"/>
              <a:t>Bij problemen kan DPO of uniek meldpunt gecontacteerd worden</a:t>
            </a:r>
          </a:p>
          <a:p>
            <a:pPr marL="457200" indent="-457200">
              <a:buFont typeface="Arial" panose="020B0604020202020204" pitchFamily="34" charset="0"/>
              <a:buChar char="•"/>
            </a:pPr>
            <a:r>
              <a:rPr lang="nl-BE" dirty="0"/>
              <a:t>Indien het onderzoek vergt dat het inzagerecht wordt beperkt zal de betrokkene die er om vraagt daarover ingelicht worden samen met zijn recht om daarover een klacht in te dienen bij de toezichthoudende autoriteit</a:t>
            </a:r>
          </a:p>
        </p:txBody>
      </p:sp>
      <p:sp>
        <p:nvSpPr>
          <p:cNvPr id="4" name="Tekstvak 3">
            <a:extLst>
              <a:ext uri="{FF2B5EF4-FFF2-40B4-BE49-F238E27FC236}">
                <a16:creationId xmlns:a16="http://schemas.microsoft.com/office/drawing/2014/main" id="{DD94107E-A727-2446-8F58-5AE849319D42}"/>
              </a:ext>
            </a:extLst>
          </p:cNvPr>
          <p:cNvSpPr txBox="1"/>
          <p:nvPr/>
        </p:nvSpPr>
        <p:spPr>
          <a:xfrm>
            <a:off x="539552" y="6207387"/>
            <a:ext cx="4322081" cy="369332"/>
          </a:xfrm>
          <a:prstGeom prst="rect">
            <a:avLst/>
          </a:prstGeom>
          <a:noFill/>
        </p:spPr>
        <p:txBody>
          <a:bodyPr wrap="none" rtlCol="0">
            <a:spAutoFit/>
          </a:bodyPr>
          <a:lstStyle/>
          <a:p>
            <a:r>
              <a:rPr lang="nl-BE" dirty="0"/>
              <a:t>VLIR gedragscode gegevensverwerking 2019</a:t>
            </a:r>
          </a:p>
        </p:txBody>
      </p:sp>
    </p:spTree>
    <p:extLst>
      <p:ext uri="{BB962C8B-B14F-4D97-AF65-F5344CB8AC3E}">
        <p14:creationId xmlns:p14="http://schemas.microsoft.com/office/powerpoint/2010/main" val="35009124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A3A38E-E6EA-9944-84D1-B4D8194C61AA}"/>
              </a:ext>
            </a:extLst>
          </p:cNvPr>
          <p:cNvSpPr>
            <a:spLocks noGrp="1"/>
          </p:cNvSpPr>
          <p:nvPr>
            <p:ph type="title"/>
          </p:nvPr>
        </p:nvSpPr>
        <p:spPr/>
        <p:txBody>
          <a:bodyPr>
            <a:normAutofit/>
          </a:bodyPr>
          <a:lstStyle/>
          <a:p>
            <a:r>
              <a:rPr lang="nl-BE" dirty="0"/>
              <a:t>Rechten respondenten tijdens onderzoek</a:t>
            </a:r>
          </a:p>
        </p:txBody>
      </p:sp>
      <p:sp>
        <p:nvSpPr>
          <p:cNvPr id="3" name="Tijdelijke aanduiding voor inhoud 2">
            <a:extLst>
              <a:ext uri="{FF2B5EF4-FFF2-40B4-BE49-F238E27FC236}">
                <a16:creationId xmlns:a16="http://schemas.microsoft.com/office/drawing/2014/main" id="{9AC73C06-0F51-C14D-802E-181D56F2EDE8}"/>
              </a:ext>
            </a:extLst>
          </p:cNvPr>
          <p:cNvSpPr>
            <a:spLocks noGrp="1"/>
          </p:cNvSpPr>
          <p:nvPr>
            <p:ph idx="1"/>
          </p:nvPr>
        </p:nvSpPr>
        <p:spPr/>
        <p:txBody>
          <a:bodyPr>
            <a:normAutofit/>
          </a:bodyPr>
          <a:lstStyle/>
          <a:p>
            <a:pPr marL="457200" indent="-457200">
              <a:buFont typeface="Arial" panose="020B0604020202020204" pitchFamily="34" charset="0"/>
              <a:buChar char="•"/>
            </a:pPr>
            <a:r>
              <a:rPr lang="nl-BE" dirty="0"/>
              <a:t>Rechtmatig verzamelde gegevens kunnen niet uit een lopend onderzoek gewist worden zonder dat onderzoek schade toe te brengen</a:t>
            </a:r>
          </a:p>
          <a:p>
            <a:pPr marL="457200" indent="-457200">
              <a:buFont typeface="Arial" panose="020B0604020202020204" pitchFamily="34" charset="0"/>
              <a:buChar char="•"/>
            </a:pPr>
            <a:r>
              <a:rPr lang="nl-BE" dirty="0"/>
              <a:t>Evenmin kan er een beperking op de verwerking worden ingesteld die raakt aan de wetenschappelijke methode </a:t>
            </a:r>
          </a:p>
          <a:p>
            <a:pPr marL="457200" indent="-457200">
              <a:buFont typeface="Arial" panose="020B0604020202020204" pitchFamily="34" charset="0"/>
              <a:buChar char="•"/>
            </a:pPr>
            <a:r>
              <a:rPr lang="nl-BE" dirty="0"/>
              <a:t>Recht om manifest foutieve gegevens te doen verbeteren</a:t>
            </a:r>
          </a:p>
          <a:p>
            <a:pPr marL="457200" indent="-457200">
              <a:buFont typeface="Arial" panose="020B0604020202020204" pitchFamily="34" charset="0"/>
              <a:buChar char="•"/>
            </a:pPr>
            <a:r>
              <a:rPr lang="nl-BE" dirty="0"/>
              <a:t>Geldt echter niet voor gegevens die een oordeelselement bevatten of de uitkomst zijn van objectief uitgevoerde metingen of testen </a:t>
            </a:r>
          </a:p>
        </p:txBody>
      </p:sp>
      <p:sp>
        <p:nvSpPr>
          <p:cNvPr id="4" name="Tekstvak 3">
            <a:extLst>
              <a:ext uri="{FF2B5EF4-FFF2-40B4-BE49-F238E27FC236}">
                <a16:creationId xmlns:a16="http://schemas.microsoft.com/office/drawing/2014/main" id="{DD94107E-A727-2446-8F58-5AE849319D42}"/>
              </a:ext>
            </a:extLst>
          </p:cNvPr>
          <p:cNvSpPr txBox="1"/>
          <p:nvPr/>
        </p:nvSpPr>
        <p:spPr>
          <a:xfrm>
            <a:off x="539552" y="6207387"/>
            <a:ext cx="4322081" cy="369332"/>
          </a:xfrm>
          <a:prstGeom prst="rect">
            <a:avLst/>
          </a:prstGeom>
          <a:noFill/>
        </p:spPr>
        <p:txBody>
          <a:bodyPr wrap="none" rtlCol="0">
            <a:spAutoFit/>
          </a:bodyPr>
          <a:lstStyle/>
          <a:p>
            <a:r>
              <a:rPr lang="nl-BE" dirty="0"/>
              <a:t>VLIR gedragscode gegevensverwerking 2019</a:t>
            </a:r>
          </a:p>
        </p:txBody>
      </p:sp>
    </p:spTree>
    <p:extLst>
      <p:ext uri="{BB962C8B-B14F-4D97-AF65-F5344CB8AC3E}">
        <p14:creationId xmlns:p14="http://schemas.microsoft.com/office/powerpoint/2010/main" val="24144402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3EF11-4D6A-E649-A6F3-019AF36655BE}"/>
              </a:ext>
            </a:extLst>
          </p:cNvPr>
          <p:cNvSpPr>
            <a:spLocks noGrp="1"/>
          </p:cNvSpPr>
          <p:nvPr>
            <p:ph type="title"/>
          </p:nvPr>
        </p:nvSpPr>
        <p:spPr/>
        <p:txBody>
          <a:bodyPr/>
          <a:lstStyle/>
          <a:p>
            <a:r>
              <a:rPr lang="nl-BE" dirty="0"/>
              <a:t>Right to erasure not applicable…</a:t>
            </a:r>
          </a:p>
        </p:txBody>
      </p:sp>
      <p:sp>
        <p:nvSpPr>
          <p:cNvPr id="3" name="Tijdelijke aanduiding voor inhoud 2">
            <a:extLst>
              <a:ext uri="{FF2B5EF4-FFF2-40B4-BE49-F238E27FC236}">
                <a16:creationId xmlns:a16="http://schemas.microsoft.com/office/drawing/2014/main" id="{EA33AF17-AFFD-5240-B44C-0B6EDD6B2D2E}"/>
              </a:ext>
            </a:extLst>
          </p:cNvPr>
          <p:cNvSpPr>
            <a:spLocks noGrp="1"/>
          </p:cNvSpPr>
          <p:nvPr>
            <p:ph idx="1"/>
          </p:nvPr>
        </p:nvSpPr>
        <p:spPr/>
        <p:txBody>
          <a:bodyPr/>
          <a:lstStyle/>
          <a:p>
            <a:r>
              <a:rPr lang="nl-BE" dirty="0"/>
              <a:t>“het verwerken van persoonsgegevens plaats vindt met algemeen belang als rechtsgrond en bijgevolg het recht op vergetelheid niet kan worden ingeroepen”</a:t>
            </a:r>
          </a:p>
          <a:p>
            <a:endParaRPr lang="nl-BE" dirty="0"/>
          </a:p>
          <a:p>
            <a:r>
              <a:rPr lang="nl-BE" dirty="0"/>
              <a:t>“Deelnemers blijven te allen tijde vrij om hun deelname aan een onderzoek stop te zetten, evenwel zonder te kunnen eisen dat reeds verzamelde persoonsgegevens gewist of niet langer verwerkt worden. “</a:t>
            </a:r>
          </a:p>
        </p:txBody>
      </p:sp>
      <p:sp>
        <p:nvSpPr>
          <p:cNvPr id="4" name="Tekstvak 3">
            <a:extLst>
              <a:ext uri="{FF2B5EF4-FFF2-40B4-BE49-F238E27FC236}">
                <a16:creationId xmlns:a16="http://schemas.microsoft.com/office/drawing/2014/main" id="{7B3059CC-B40A-0C4D-898D-D89E06B6F439}"/>
              </a:ext>
            </a:extLst>
          </p:cNvPr>
          <p:cNvSpPr txBox="1"/>
          <p:nvPr/>
        </p:nvSpPr>
        <p:spPr>
          <a:xfrm>
            <a:off x="539552" y="5769660"/>
            <a:ext cx="6040051" cy="646331"/>
          </a:xfrm>
          <a:prstGeom prst="rect">
            <a:avLst/>
          </a:prstGeom>
          <a:noFill/>
        </p:spPr>
        <p:txBody>
          <a:bodyPr wrap="none" rtlCol="0">
            <a:spAutoFit/>
          </a:bodyPr>
          <a:lstStyle/>
          <a:p>
            <a:r>
              <a:rPr lang="nl-BE" dirty="0"/>
              <a:t>VLIR gedragscode gegevensverwerking 2019</a:t>
            </a:r>
          </a:p>
          <a:p>
            <a:r>
              <a:rPr lang="nl-BE" dirty="0"/>
              <a:t>European Data Protection Board (EDPB) in haar advies 3/2019 </a:t>
            </a:r>
          </a:p>
        </p:txBody>
      </p:sp>
    </p:spTree>
    <p:extLst>
      <p:ext uri="{BB962C8B-B14F-4D97-AF65-F5344CB8AC3E}">
        <p14:creationId xmlns:p14="http://schemas.microsoft.com/office/powerpoint/2010/main" val="676109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B2FC6-0E27-E44E-BDBE-527B271BACCF}"/>
              </a:ext>
            </a:extLst>
          </p:cNvPr>
          <p:cNvSpPr>
            <a:spLocks noGrp="1"/>
          </p:cNvSpPr>
          <p:nvPr>
            <p:ph type="title"/>
          </p:nvPr>
        </p:nvSpPr>
        <p:spPr/>
        <p:txBody>
          <a:bodyPr/>
          <a:lstStyle/>
          <a:p>
            <a:r>
              <a:rPr lang="en-US" dirty="0"/>
              <a:t>Data storage and handling</a:t>
            </a:r>
          </a:p>
        </p:txBody>
      </p:sp>
      <p:sp>
        <p:nvSpPr>
          <p:cNvPr id="3" name="Tijdelijke aanduiding voor inhoud 2">
            <a:extLst>
              <a:ext uri="{FF2B5EF4-FFF2-40B4-BE49-F238E27FC236}">
                <a16:creationId xmlns:a16="http://schemas.microsoft.com/office/drawing/2014/main" id="{B344B6DF-E094-584B-A020-0E3EF52AB595}"/>
              </a:ext>
            </a:extLst>
          </p:cNvPr>
          <p:cNvSpPr>
            <a:spLocks noGrp="1"/>
          </p:cNvSpPr>
          <p:nvPr>
            <p:ph idx="1"/>
          </p:nvPr>
        </p:nvSpPr>
        <p:spPr/>
        <p:txBody>
          <a:bodyPr/>
          <a:lstStyle/>
          <a:p>
            <a:pPr marL="457200" indent="-457200">
              <a:buFont typeface="Arial" panose="020B0604020202020204" pitchFamily="34" charset="0"/>
              <a:buChar char="•"/>
            </a:pPr>
            <a:r>
              <a:rPr lang="en-US" dirty="0"/>
              <a:t>Data storage for extended –possibly indefinite- period</a:t>
            </a:r>
          </a:p>
          <a:p>
            <a:pPr marL="457200" indent="-457200">
              <a:buFont typeface="Arial" panose="020B0604020202020204" pitchFamily="34" charset="0"/>
              <a:buChar char="•"/>
            </a:pPr>
            <a:r>
              <a:rPr lang="en-US" dirty="0"/>
              <a:t>Requirement to undertake periodic review</a:t>
            </a:r>
          </a:p>
          <a:p>
            <a:pPr marL="457200" indent="-457200">
              <a:buFont typeface="Arial" panose="020B0604020202020204" pitchFamily="34" charset="0"/>
              <a:buChar char="•"/>
            </a:pPr>
            <a:r>
              <a:rPr lang="nl-BE" dirty="0"/>
              <a:t>Creates a substantial burden for research institutions </a:t>
            </a:r>
            <a:endParaRPr lang="en-US" dirty="0"/>
          </a:p>
          <a:p>
            <a:pPr marL="457200" indent="-457200">
              <a:buFont typeface="Arial" panose="020B0604020202020204" pitchFamily="34" charset="0"/>
              <a:buChar char="•"/>
            </a:pPr>
            <a:r>
              <a:rPr lang="en-US" dirty="0"/>
              <a:t>Difficult to predict future use or need</a:t>
            </a:r>
          </a:p>
          <a:p>
            <a:pPr marL="457200" indent="-457200">
              <a:buFont typeface="Arial" panose="020B0604020202020204" pitchFamily="34" charset="0"/>
              <a:buChar char="•"/>
            </a:pPr>
            <a:r>
              <a:rPr lang="nl-BE" dirty="0"/>
              <a:t>Notifying research participants would create disproportionate burden – </a:t>
            </a:r>
            <a:r>
              <a:rPr lang="nl-BE" i="1" dirty="0"/>
              <a:t>definition of ‘disproportionate’?</a:t>
            </a:r>
          </a:p>
          <a:p>
            <a:pPr marL="457200" indent="-457200">
              <a:buFont typeface="Arial" panose="020B0604020202020204" pitchFamily="34" charset="0"/>
              <a:buChar char="•"/>
            </a:pPr>
            <a:r>
              <a:rPr lang="nl-BE" dirty="0"/>
              <a:t>Impact assessment of data operations presenting</a:t>
            </a:r>
            <a:br>
              <a:rPr lang="nl-BE" dirty="0"/>
            </a:br>
            <a:r>
              <a:rPr lang="nl-BE" dirty="0"/>
              <a:t>specific risks troublesome for investigators</a:t>
            </a:r>
          </a:p>
          <a:p>
            <a:pPr marL="457200" indent="-457200">
              <a:buFont typeface="Arial" panose="020B0604020202020204" pitchFamily="34" charset="0"/>
              <a:buChar char="•"/>
            </a:pPr>
            <a:r>
              <a:rPr lang="nl-BE" dirty="0"/>
              <a:t>Data transfer outside EU </a:t>
            </a:r>
          </a:p>
        </p:txBody>
      </p:sp>
    </p:spTree>
    <p:extLst>
      <p:ext uri="{BB962C8B-B14F-4D97-AF65-F5344CB8AC3E}">
        <p14:creationId xmlns:p14="http://schemas.microsoft.com/office/powerpoint/2010/main" val="1330441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397D6-5EC7-7D44-9D3D-A8189C9D2C20}"/>
              </a:ext>
            </a:extLst>
          </p:cNvPr>
          <p:cNvSpPr>
            <a:spLocks noGrp="1"/>
          </p:cNvSpPr>
          <p:nvPr>
            <p:ph type="title"/>
          </p:nvPr>
        </p:nvSpPr>
        <p:spPr/>
        <p:txBody>
          <a:bodyPr/>
          <a:lstStyle/>
          <a:p>
            <a:r>
              <a:rPr lang="nl-BE" dirty="0"/>
              <a:t>Register voor verwerkingsactiviteiten</a:t>
            </a:r>
          </a:p>
        </p:txBody>
      </p:sp>
      <p:sp>
        <p:nvSpPr>
          <p:cNvPr id="3" name="Tijdelijke aanduiding voor inhoud 2">
            <a:extLst>
              <a:ext uri="{FF2B5EF4-FFF2-40B4-BE49-F238E27FC236}">
                <a16:creationId xmlns:a16="http://schemas.microsoft.com/office/drawing/2014/main" id="{06BE26B8-398A-AC47-917B-7FAC680EB09C}"/>
              </a:ext>
            </a:extLst>
          </p:cNvPr>
          <p:cNvSpPr>
            <a:spLocks noGrp="1"/>
          </p:cNvSpPr>
          <p:nvPr>
            <p:ph idx="1"/>
          </p:nvPr>
        </p:nvSpPr>
        <p:spPr/>
        <p:txBody>
          <a:bodyPr/>
          <a:lstStyle/>
          <a:p>
            <a:r>
              <a:rPr lang="nl-BE" dirty="0"/>
              <a:t>“Voor de concrete uitvoering van het onderzoek worden binnen onderzoekgroepen duidelijke afspraken gemaakt over wie verantwoordelijk is voor de pseudonimisering, wie verantwoordelijk is voor het aanvullen van het register, wie toegang heeft tot de sleutel, wie toegang heeft tot de ruwe gegevens/gepseudonimiseerde gegevens, …. </a:t>
            </a:r>
          </a:p>
          <a:p>
            <a:r>
              <a:rPr lang="nl-BE" dirty="0"/>
              <a:t>Deze afspraken worden gedocumenteerd in het register voor verwerkingsactiviteiten. “</a:t>
            </a:r>
          </a:p>
        </p:txBody>
      </p:sp>
      <p:sp>
        <p:nvSpPr>
          <p:cNvPr id="4" name="Tekstvak 3">
            <a:extLst>
              <a:ext uri="{FF2B5EF4-FFF2-40B4-BE49-F238E27FC236}">
                <a16:creationId xmlns:a16="http://schemas.microsoft.com/office/drawing/2014/main" id="{CDF40BAF-EF4F-6345-A275-85D29D8F5FD2}"/>
              </a:ext>
            </a:extLst>
          </p:cNvPr>
          <p:cNvSpPr txBox="1"/>
          <p:nvPr/>
        </p:nvSpPr>
        <p:spPr>
          <a:xfrm>
            <a:off x="539552" y="5769660"/>
            <a:ext cx="6040051" cy="646331"/>
          </a:xfrm>
          <a:prstGeom prst="rect">
            <a:avLst/>
          </a:prstGeom>
          <a:noFill/>
        </p:spPr>
        <p:txBody>
          <a:bodyPr wrap="none" rtlCol="0">
            <a:spAutoFit/>
          </a:bodyPr>
          <a:lstStyle/>
          <a:p>
            <a:r>
              <a:rPr lang="nl-BE" dirty="0"/>
              <a:t>VLIR gedragscode gegevensverwerking 2019</a:t>
            </a:r>
          </a:p>
          <a:p>
            <a:r>
              <a:rPr lang="nl-BE" dirty="0"/>
              <a:t>European Data Protection Board (EDPB) in haar advies 3/2019 </a:t>
            </a:r>
          </a:p>
        </p:txBody>
      </p:sp>
    </p:spTree>
    <p:extLst>
      <p:ext uri="{BB962C8B-B14F-4D97-AF65-F5344CB8AC3E}">
        <p14:creationId xmlns:p14="http://schemas.microsoft.com/office/powerpoint/2010/main" val="3787239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E397D6-5EC7-7D44-9D3D-A8189C9D2C20}"/>
              </a:ext>
            </a:extLst>
          </p:cNvPr>
          <p:cNvSpPr>
            <a:spLocks noGrp="1"/>
          </p:cNvSpPr>
          <p:nvPr>
            <p:ph type="title"/>
          </p:nvPr>
        </p:nvSpPr>
        <p:spPr/>
        <p:txBody>
          <a:bodyPr/>
          <a:lstStyle/>
          <a:p>
            <a:r>
              <a:rPr lang="nl-BE" dirty="0"/>
              <a:t>Register voor verwerkingsactiviteiten</a:t>
            </a:r>
          </a:p>
        </p:txBody>
      </p:sp>
      <p:sp>
        <p:nvSpPr>
          <p:cNvPr id="3" name="Tijdelijke aanduiding voor inhoud 2">
            <a:extLst>
              <a:ext uri="{FF2B5EF4-FFF2-40B4-BE49-F238E27FC236}">
                <a16:creationId xmlns:a16="http://schemas.microsoft.com/office/drawing/2014/main" id="{06BE26B8-398A-AC47-917B-7FAC680EB09C}"/>
              </a:ext>
            </a:extLst>
          </p:cNvPr>
          <p:cNvSpPr>
            <a:spLocks noGrp="1"/>
          </p:cNvSpPr>
          <p:nvPr>
            <p:ph idx="1"/>
          </p:nvPr>
        </p:nvSpPr>
        <p:spPr/>
        <p:txBody>
          <a:bodyPr>
            <a:normAutofit fontScale="92500" lnSpcReduction="20000"/>
          </a:bodyPr>
          <a:lstStyle/>
          <a:p>
            <a:r>
              <a:rPr lang="nl-BE" sz="2000" dirty="0"/>
              <a:t>Voor elke verwerkingsactiviteit dient de onderzoeker in het AVG register minstens de volgende informatie te documenteren: </a:t>
            </a:r>
          </a:p>
          <a:p>
            <a:pPr marL="342900" lvl="0" indent="-342900">
              <a:buFont typeface="Arial" panose="020B0604020202020204" pitchFamily="34" charset="0"/>
              <a:buChar char="•"/>
            </a:pPr>
            <a:r>
              <a:rPr lang="nl-BE" sz="2000" dirty="0"/>
              <a:t>De titel, beschrijving en doelstellingen van het onderzoek</a:t>
            </a:r>
          </a:p>
          <a:p>
            <a:pPr marL="342900" lvl="0" indent="-342900">
              <a:buFont typeface="Arial" panose="020B0604020202020204" pitchFamily="34" charset="0"/>
              <a:buChar char="•"/>
            </a:pPr>
            <a:r>
              <a:rPr lang="nl-BE" sz="2000" dirty="0"/>
              <a:t>Primaire of secundaire verwerking van persoonsgegevens</a:t>
            </a:r>
          </a:p>
          <a:p>
            <a:pPr marL="342900" lvl="0" indent="-342900">
              <a:buFont typeface="Arial" panose="020B0604020202020204" pitchFamily="34" charset="0"/>
              <a:buChar char="•"/>
            </a:pPr>
            <a:r>
              <a:rPr lang="nl-BE" sz="2000" dirty="0"/>
              <a:t>Bij secundaire verwerking: of de betrokkenen geïnformeerd kunnen worden over de verwerking </a:t>
            </a:r>
          </a:p>
          <a:p>
            <a:pPr marL="342900" lvl="0" indent="-342900">
              <a:buFont typeface="Arial" panose="020B0604020202020204" pitchFamily="34" charset="0"/>
              <a:buChar char="•"/>
            </a:pPr>
            <a:r>
              <a:rPr lang="nl-BE" sz="2000" dirty="0"/>
              <a:t>De categorieën van persoonsgegevens die verzameld worden</a:t>
            </a:r>
          </a:p>
          <a:p>
            <a:pPr marL="342900" lvl="0" indent="-342900">
              <a:buFont typeface="Arial" panose="020B0604020202020204" pitchFamily="34" charset="0"/>
              <a:buChar char="•"/>
            </a:pPr>
            <a:r>
              <a:rPr lang="nl-BE" sz="2000" dirty="0"/>
              <a:t>De categorieën van betrokkenen waarover persoonsgegevens verzameld worden</a:t>
            </a:r>
          </a:p>
          <a:p>
            <a:pPr marL="342900" lvl="0" indent="-342900">
              <a:buFont typeface="Arial" panose="020B0604020202020204" pitchFamily="34" charset="0"/>
              <a:buChar char="•"/>
            </a:pPr>
            <a:r>
              <a:rPr lang="nl-BE" sz="2000" dirty="0"/>
              <a:t>Overzicht van de technische en organisatorische maatregelen genomen worden om de privacy en de rechten van de betrokkenen te waarborgen en hoe lang de gegevens bewaard zullen worden</a:t>
            </a:r>
          </a:p>
          <a:p>
            <a:pPr marL="342900" lvl="0" indent="-342900">
              <a:buFont typeface="Arial" panose="020B0604020202020204" pitchFamily="34" charset="0"/>
              <a:buChar char="•"/>
            </a:pPr>
            <a:r>
              <a:rPr lang="nl-BE" sz="2000" dirty="0"/>
              <a:t>De rechten van de betrokkenen en of hier uitzonderingen op voorzien moeten worden</a:t>
            </a:r>
          </a:p>
          <a:p>
            <a:pPr marL="342900" lvl="0" indent="-342900">
              <a:buFont typeface="Arial" panose="020B0604020202020204" pitchFamily="34" charset="0"/>
              <a:buChar char="•"/>
            </a:pPr>
            <a:r>
              <a:rPr lang="nl-BE" sz="2000" dirty="0"/>
              <a:t>De rechtsgrond van de verwerking </a:t>
            </a:r>
          </a:p>
          <a:p>
            <a:pPr marL="342900" lvl="0" indent="-342900">
              <a:buFont typeface="Arial" panose="020B0604020202020204" pitchFamily="34" charset="0"/>
              <a:buChar char="•"/>
            </a:pPr>
            <a:r>
              <a:rPr lang="nl-BE" sz="2000" dirty="0"/>
              <a:t>met wie de data gedeeld worden (binnen of buiten de EER)</a:t>
            </a:r>
          </a:p>
          <a:p>
            <a:pPr marL="342900" lvl="0" indent="-342900">
              <a:buFont typeface="Arial" panose="020B0604020202020204" pitchFamily="34" charset="0"/>
              <a:buChar char="•"/>
            </a:pPr>
            <a:r>
              <a:rPr lang="nl-BE" sz="2000" dirty="0"/>
              <a:t>Checklist om na te gaan of er een extra risico-analyse (GEB) uitgevoerd moet worden</a:t>
            </a:r>
          </a:p>
        </p:txBody>
      </p:sp>
      <p:sp>
        <p:nvSpPr>
          <p:cNvPr id="4" name="Tekstvak 3">
            <a:extLst>
              <a:ext uri="{FF2B5EF4-FFF2-40B4-BE49-F238E27FC236}">
                <a16:creationId xmlns:a16="http://schemas.microsoft.com/office/drawing/2014/main" id="{6592F4B7-65A2-1341-B087-D7B667348393}"/>
              </a:ext>
            </a:extLst>
          </p:cNvPr>
          <p:cNvSpPr txBox="1"/>
          <p:nvPr/>
        </p:nvSpPr>
        <p:spPr>
          <a:xfrm>
            <a:off x="666300" y="6158959"/>
            <a:ext cx="4322081" cy="369332"/>
          </a:xfrm>
          <a:prstGeom prst="rect">
            <a:avLst/>
          </a:prstGeom>
          <a:noFill/>
        </p:spPr>
        <p:txBody>
          <a:bodyPr wrap="none" rtlCol="0">
            <a:spAutoFit/>
          </a:bodyPr>
          <a:lstStyle/>
          <a:p>
            <a:r>
              <a:rPr lang="nl-BE" dirty="0"/>
              <a:t>VLIR gedragscode gegevensverwerking 2019</a:t>
            </a:r>
          </a:p>
        </p:txBody>
      </p:sp>
    </p:spTree>
    <p:extLst>
      <p:ext uri="{BB962C8B-B14F-4D97-AF65-F5344CB8AC3E}">
        <p14:creationId xmlns:p14="http://schemas.microsoft.com/office/powerpoint/2010/main" val="3961143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B182F5-4D2D-E44F-B7FE-98F481B87DD2}"/>
              </a:ext>
            </a:extLst>
          </p:cNvPr>
          <p:cNvSpPr>
            <a:spLocks noGrp="1"/>
          </p:cNvSpPr>
          <p:nvPr>
            <p:ph type="title"/>
          </p:nvPr>
        </p:nvSpPr>
        <p:spPr/>
        <p:txBody>
          <a:bodyPr/>
          <a:lstStyle/>
          <a:p>
            <a:r>
              <a:rPr lang="nl-BE" dirty="0"/>
              <a:t>Work in progress…</a:t>
            </a:r>
          </a:p>
        </p:txBody>
      </p:sp>
      <p:pic>
        <p:nvPicPr>
          <p:cNvPr id="3" name="Afbeelding 2">
            <a:extLst>
              <a:ext uri="{FF2B5EF4-FFF2-40B4-BE49-F238E27FC236}">
                <a16:creationId xmlns:a16="http://schemas.microsoft.com/office/drawing/2014/main" id="{D69E83FC-62E0-0F4F-8767-26BF28ACEC1A}"/>
              </a:ext>
            </a:extLst>
          </p:cNvPr>
          <p:cNvPicPr>
            <a:picLocks noChangeAspect="1"/>
          </p:cNvPicPr>
          <p:nvPr/>
        </p:nvPicPr>
        <p:blipFill>
          <a:blip r:embed="rId2"/>
          <a:stretch>
            <a:fillRect/>
          </a:stretch>
        </p:blipFill>
        <p:spPr>
          <a:xfrm>
            <a:off x="4291343" y="1397443"/>
            <a:ext cx="4756904" cy="3597352"/>
          </a:xfrm>
          <a:prstGeom prst="rect">
            <a:avLst/>
          </a:prstGeom>
        </p:spPr>
      </p:pic>
      <p:sp>
        <p:nvSpPr>
          <p:cNvPr id="4" name="Tekstvak 3">
            <a:extLst>
              <a:ext uri="{FF2B5EF4-FFF2-40B4-BE49-F238E27FC236}">
                <a16:creationId xmlns:a16="http://schemas.microsoft.com/office/drawing/2014/main" id="{F20D4448-7253-DE47-A1F3-6F31E9707ABB}"/>
              </a:ext>
            </a:extLst>
          </p:cNvPr>
          <p:cNvSpPr txBox="1"/>
          <p:nvPr/>
        </p:nvSpPr>
        <p:spPr>
          <a:xfrm>
            <a:off x="5721790" y="5205743"/>
            <a:ext cx="824008" cy="369332"/>
          </a:xfrm>
          <a:prstGeom prst="rect">
            <a:avLst/>
          </a:prstGeom>
          <a:noFill/>
        </p:spPr>
        <p:txBody>
          <a:bodyPr wrap="none" rtlCol="0">
            <a:spAutoFit/>
          </a:bodyPr>
          <a:lstStyle/>
          <a:p>
            <a:r>
              <a:rPr lang="nl-BE" dirty="0"/>
              <a:t>Vb. UA</a:t>
            </a:r>
          </a:p>
        </p:txBody>
      </p:sp>
      <p:pic>
        <p:nvPicPr>
          <p:cNvPr id="5" name="Afbeelding 4">
            <a:extLst>
              <a:ext uri="{FF2B5EF4-FFF2-40B4-BE49-F238E27FC236}">
                <a16:creationId xmlns:a16="http://schemas.microsoft.com/office/drawing/2014/main" id="{B5E8F80B-73E1-7040-8B51-0F695FA2ACEE}"/>
              </a:ext>
            </a:extLst>
          </p:cNvPr>
          <p:cNvPicPr>
            <a:picLocks noChangeAspect="1"/>
          </p:cNvPicPr>
          <p:nvPr/>
        </p:nvPicPr>
        <p:blipFill>
          <a:blip r:embed="rId3"/>
          <a:stretch>
            <a:fillRect/>
          </a:stretch>
        </p:blipFill>
        <p:spPr>
          <a:xfrm>
            <a:off x="539552" y="1397443"/>
            <a:ext cx="3331983" cy="4006158"/>
          </a:xfrm>
          <a:prstGeom prst="rect">
            <a:avLst/>
          </a:prstGeom>
        </p:spPr>
      </p:pic>
      <p:sp>
        <p:nvSpPr>
          <p:cNvPr id="6" name="Tekstvak 5">
            <a:extLst>
              <a:ext uri="{FF2B5EF4-FFF2-40B4-BE49-F238E27FC236}">
                <a16:creationId xmlns:a16="http://schemas.microsoft.com/office/drawing/2014/main" id="{540031C3-47E4-A84F-833A-1692E0C2426B}"/>
              </a:ext>
            </a:extLst>
          </p:cNvPr>
          <p:cNvSpPr txBox="1"/>
          <p:nvPr/>
        </p:nvSpPr>
        <p:spPr>
          <a:xfrm>
            <a:off x="985582" y="5575075"/>
            <a:ext cx="2436629" cy="369332"/>
          </a:xfrm>
          <a:prstGeom prst="rect">
            <a:avLst/>
          </a:prstGeom>
          <a:noFill/>
        </p:spPr>
        <p:txBody>
          <a:bodyPr wrap="none" rtlCol="0">
            <a:spAutoFit/>
          </a:bodyPr>
          <a:lstStyle/>
          <a:p>
            <a:r>
              <a:rPr lang="nl-BE" dirty="0"/>
              <a:t>Vb. UZA excel 189 lijnen</a:t>
            </a:r>
          </a:p>
        </p:txBody>
      </p:sp>
    </p:spTree>
    <p:extLst>
      <p:ext uri="{BB962C8B-B14F-4D97-AF65-F5344CB8AC3E}">
        <p14:creationId xmlns:p14="http://schemas.microsoft.com/office/powerpoint/2010/main" val="11974603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3AC0D-22B4-044A-A592-A4C29FAF9DD9}"/>
              </a:ext>
            </a:extLst>
          </p:cNvPr>
          <p:cNvSpPr>
            <a:spLocks noGrp="1"/>
          </p:cNvSpPr>
          <p:nvPr>
            <p:ph type="title"/>
          </p:nvPr>
        </p:nvSpPr>
        <p:spPr/>
        <p:txBody>
          <a:bodyPr>
            <a:normAutofit fontScale="90000"/>
          </a:bodyPr>
          <a:lstStyle/>
          <a:p>
            <a:r>
              <a:rPr lang="nl-BE" dirty="0"/>
              <a:t>Gegevensbeschermingseffectenbeoordeling</a:t>
            </a:r>
          </a:p>
        </p:txBody>
      </p:sp>
      <p:sp>
        <p:nvSpPr>
          <p:cNvPr id="3" name="Tijdelijke aanduiding voor inhoud 2">
            <a:extLst>
              <a:ext uri="{FF2B5EF4-FFF2-40B4-BE49-F238E27FC236}">
                <a16:creationId xmlns:a16="http://schemas.microsoft.com/office/drawing/2014/main" id="{9BA7025E-86C9-1F49-AA49-9BCD63684268}"/>
              </a:ext>
            </a:extLst>
          </p:cNvPr>
          <p:cNvSpPr>
            <a:spLocks noGrp="1"/>
          </p:cNvSpPr>
          <p:nvPr>
            <p:ph idx="1"/>
          </p:nvPr>
        </p:nvSpPr>
        <p:spPr/>
        <p:txBody>
          <a:bodyPr>
            <a:normAutofit/>
          </a:bodyPr>
          <a:lstStyle/>
          <a:p>
            <a:pPr marL="457200" indent="-457200">
              <a:buFont typeface="Arial" panose="020B0604020202020204" pitchFamily="34" charset="0"/>
              <a:buChar char="•"/>
            </a:pPr>
            <a:r>
              <a:rPr lang="nl-BE" dirty="0"/>
              <a:t>DPIA = data protection impact assessment</a:t>
            </a:r>
          </a:p>
          <a:p>
            <a:pPr marL="457200" indent="-457200">
              <a:buFont typeface="Arial" panose="020B0604020202020204" pitchFamily="34" charset="0"/>
              <a:buChar char="•"/>
            </a:pPr>
            <a:r>
              <a:rPr lang="nl-BE" dirty="0"/>
              <a:t>“Elke instelling neemt in haar register 12 criteria op</a:t>
            </a:r>
          </a:p>
          <a:p>
            <a:pPr marL="457200" indent="-457200">
              <a:buFont typeface="Arial" panose="020B0604020202020204" pitchFamily="34" charset="0"/>
              <a:buChar char="•"/>
            </a:pPr>
            <a:r>
              <a:rPr lang="nl-BE" dirty="0"/>
              <a:t>indien een verwerking voldoet aan twee of meer criteria </a:t>
            </a:r>
          </a:p>
          <a:p>
            <a:pPr marL="457200" indent="-457200">
              <a:buFont typeface="Arial" panose="020B0604020202020204" pitchFamily="34" charset="0"/>
              <a:buChar char="•"/>
            </a:pPr>
            <a:r>
              <a:rPr lang="nl-BE" dirty="0"/>
              <a:t>dient de onderzoeker 3 bijkomende vragen te beantwoorden</a:t>
            </a:r>
          </a:p>
          <a:p>
            <a:pPr marL="457200" indent="-457200">
              <a:buFont typeface="Arial" panose="020B0604020202020204" pitchFamily="34" charset="0"/>
              <a:buChar char="•"/>
            </a:pPr>
            <a:r>
              <a:rPr lang="nl-BE" dirty="0"/>
              <a:t>ad hoc procedure van de eigen instelling</a:t>
            </a:r>
          </a:p>
          <a:p>
            <a:pPr marL="457200" indent="-457200">
              <a:buFont typeface="Arial" panose="020B0604020202020204" pitchFamily="34" charset="0"/>
              <a:buChar char="•"/>
            </a:pPr>
            <a:r>
              <a:rPr lang="nl-BE" dirty="0"/>
              <a:t>“Elke instelling werkt deze </a:t>
            </a:r>
            <a:r>
              <a:rPr lang="nl-BE" i="1" dirty="0"/>
              <a:t>ad hoc </a:t>
            </a:r>
            <a:r>
              <a:rPr lang="nl-BE" dirty="0"/>
              <a:t>procedure uit en maakt deze kenbaar aan de onderzoekers. Deze kan bijvoorbeeld inhouden dat de DPO het voorstel individueel bekijkt en er advies op geeft. De criteria zijn terug te vinden in de FAQ “</a:t>
            </a:r>
          </a:p>
        </p:txBody>
      </p:sp>
      <p:sp>
        <p:nvSpPr>
          <p:cNvPr id="4" name="Tekstvak 3">
            <a:extLst>
              <a:ext uri="{FF2B5EF4-FFF2-40B4-BE49-F238E27FC236}">
                <a16:creationId xmlns:a16="http://schemas.microsoft.com/office/drawing/2014/main" id="{820DB45C-851F-6E46-AB9A-38B830CD3BD2}"/>
              </a:ext>
            </a:extLst>
          </p:cNvPr>
          <p:cNvSpPr txBox="1"/>
          <p:nvPr/>
        </p:nvSpPr>
        <p:spPr>
          <a:xfrm>
            <a:off x="539552" y="6052399"/>
            <a:ext cx="5958426" cy="646331"/>
          </a:xfrm>
          <a:prstGeom prst="rect">
            <a:avLst/>
          </a:prstGeom>
          <a:noFill/>
        </p:spPr>
        <p:txBody>
          <a:bodyPr wrap="none" rtlCol="0">
            <a:spAutoFit/>
          </a:bodyPr>
          <a:lstStyle/>
          <a:p>
            <a:r>
              <a:rPr lang="nl-BE" dirty="0"/>
              <a:t>VLIR gedragscode gegevensverwerking 2019</a:t>
            </a:r>
          </a:p>
          <a:p>
            <a:r>
              <a:rPr lang="nl-BE" dirty="0"/>
              <a:t>https://researchsupport.admin.ox.ac.uk/policy/data/checklist</a:t>
            </a:r>
          </a:p>
        </p:txBody>
      </p:sp>
    </p:spTree>
    <p:extLst>
      <p:ext uri="{BB962C8B-B14F-4D97-AF65-F5344CB8AC3E}">
        <p14:creationId xmlns:p14="http://schemas.microsoft.com/office/powerpoint/2010/main" val="26878362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758DF6-F71E-7249-AE48-7415792F7DE3}"/>
              </a:ext>
            </a:extLst>
          </p:cNvPr>
          <p:cNvSpPr>
            <a:spLocks noGrp="1"/>
          </p:cNvSpPr>
          <p:nvPr>
            <p:ph type="title"/>
          </p:nvPr>
        </p:nvSpPr>
        <p:spPr/>
        <p:txBody>
          <a:bodyPr/>
          <a:lstStyle/>
          <a:p>
            <a:r>
              <a:rPr lang="nl-BE" dirty="0"/>
              <a:t>Informatieveiligheidsbeleid en de instelling </a:t>
            </a:r>
          </a:p>
        </p:txBody>
      </p:sp>
      <p:sp>
        <p:nvSpPr>
          <p:cNvPr id="3" name="Tijdelijke aanduiding voor inhoud 2">
            <a:extLst>
              <a:ext uri="{FF2B5EF4-FFF2-40B4-BE49-F238E27FC236}">
                <a16:creationId xmlns:a16="http://schemas.microsoft.com/office/drawing/2014/main" id="{A98B65C4-CB10-3046-97AB-113D017E8DC3}"/>
              </a:ext>
            </a:extLst>
          </p:cNvPr>
          <p:cNvSpPr>
            <a:spLocks noGrp="1"/>
          </p:cNvSpPr>
          <p:nvPr>
            <p:ph idx="1"/>
          </p:nvPr>
        </p:nvSpPr>
        <p:spPr/>
        <p:txBody>
          <a:bodyPr/>
          <a:lstStyle/>
          <a:p>
            <a:pPr marL="457200" indent="-457200">
              <a:buFont typeface="Arial" panose="020B0604020202020204" pitchFamily="34" charset="0"/>
              <a:buChar char="•"/>
            </a:pPr>
            <a:r>
              <a:rPr lang="nl-BE" dirty="0"/>
              <a:t>internationaal erkende standaarden (bv. ISO 270001, NIST richtlijnen,…)</a:t>
            </a:r>
          </a:p>
          <a:p>
            <a:pPr marL="457200" indent="-457200">
              <a:buFont typeface="Arial" panose="020B0604020202020204" pitchFamily="34" charset="0"/>
              <a:buChar char="•"/>
            </a:pPr>
            <a:r>
              <a:rPr lang="nl-BE" dirty="0"/>
              <a:t>aanbieden van producten en diensten die door onderzoekers ingezet kunnen worden om de privacy van de betrokkenen te waarborgen</a:t>
            </a:r>
          </a:p>
          <a:p>
            <a:pPr marL="457200" indent="-457200">
              <a:buFont typeface="Arial" panose="020B0604020202020204" pitchFamily="34" charset="0"/>
              <a:buChar char="•"/>
            </a:pPr>
            <a:r>
              <a:rPr lang="nl-BE" dirty="0"/>
              <a:t>kenbaar maken aan onderzoekers en gebruik ervan faciliteren </a:t>
            </a:r>
          </a:p>
          <a:p>
            <a:pPr marL="457200" indent="-457200">
              <a:buFont typeface="Arial" panose="020B0604020202020204" pitchFamily="34" charset="0"/>
              <a:buChar char="•"/>
            </a:pPr>
            <a:endParaRPr lang="nl-BE" dirty="0"/>
          </a:p>
        </p:txBody>
      </p:sp>
      <p:sp>
        <p:nvSpPr>
          <p:cNvPr id="4" name="Tekstvak 3">
            <a:extLst>
              <a:ext uri="{FF2B5EF4-FFF2-40B4-BE49-F238E27FC236}">
                <a16:creationId xmlns:a16="http://schemas.microsoft.com/office/drawing/2014/main" id="{5AF28EE7-E2EB-554C-8318-25303EC74831}"/>
              </a:ext>
            </a:extLst>
          </p:cNvPr>
          <p:cNvSpPr txBox="1"/>
          <p:nvPr/>
        </p:nvSpPr>
        <p:spPr>
          <a:xfrm>
            <a:off x="539552" y="6207387"/>
            <a:ext cx="4322081" cy="369332"/>
          </a:xfrm>
          <a:prstGeom prst="rect">
            <a:avLst/>
          </a:prstGeom>
          <a:noFill/>
        </p:spPr>
        <p:txBody>
          <a:bodyPr wrap="none" rtlCol="0">
            <a:spAutoFit/>
          </a:bodyPr>
          <a:lstStyle/>
          <a:p>
            <a:r>
              <a:rPr lang="nl-BE" dirty="0"/>
              <a:t>VLIR gedragscode gegevensverwerking 2019</a:t>
            </a:r>
          </a:p>
        </p:txBody>
      </p:sp>
    </p:spTree>
    <p:extLst>
      <p:ext uri="{BB962C8B-B14F-4D97-AF65-F5344CB8AC3E}">
        <p14:creationId xmlns:p14="http://schemas.microsoft.com/office/powerpoint/2010/main" val="566481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EB3896-7657-4A4C-9781-F70A6FD9B6B5}"/>
              </a:ext>
            </a:extLst>
          </p:cNvPr>
          <p:cNvSpPr>
            <a:spLocks noGrp="1"/>
          </p:cNvSpPr>
          <p:nvPr>
            <p:ph type="title"/>
          </p:nvPr>
        </p:nvSpPr>
        <p:spPr/>
        <p:txBody>
          <a:bodyPr>
            <a:normAutofit/>
          </a:bodyPr>
          <a:lstStyle/>
          <a:p>
            <a:pPr algn="ctr"/>
            <a:r>
              <a:rPr lang="nl-BE" dirty="0"/>
              <a:t>Specifications/derogations in national law</a:t>
            </a:r>
            <a:endParaRPr lang="en-US" dirty="0"/>
          </a:p>
        </p:txBody>
      </p:sp>
      <p:sp>
        <p:nvSpPr>
          <p:cNvPr id="3" name="Tijdelijke aanduiding voor inhoud 2">
            <a:extLst>
              <a:ext uri="{FF2B5EF4-FFF2-40B4-BE49-F238E27FC236}">
                <a16:creationId xmlns:a16="http://schemas.microsoft.com/office/drawing/2014/main" id="{319B913F-3751-2C41-AF75-01CC36089066}"/>
              </a:ext>
            </a:extLst>
          </p:cNvPr>
          <p:cNvSpPr>
            <a:spLocks noGrp="1"/>
          </p:cNvSpPr>
          <p:nvPr>
            <p:ph idx="1"/>
          </p:nvPr>
        </p:nvSpPr>
        <p:spPr>
          <a:xfrm>
            <a:off x="539551" y="1196976"/>
            <a:ext cx="8290123" cy="4895850"/>
          </a:xfrm>
        </p:spPr>
        <p:txBody>
          <a:bodyPr>
            <a:normAutofit/>
          </a:bodyPr>
          <a:lstStyle/>
          <a:p>
            <a:pPr marL="457200" indent="-457200">
              <a:buFont typeface="Arial" panose="020B0604020202020204" pitchFamily="34" charset="0"/>
              <a:buChar char="•"/>
            </a:pPr>
            <a:r>
              <a:rPr lang="nl-BE" dirty="0"/>
              <a:t>19 JUL 2018 – 286 articles, 155 pages</a:t>
            </a:r>
          </a:p>
          <a:p>
            <a:pPr marL="457200" indent="-457200">
              <a:buFont typeface="Arial" panose="020B0604020202020204" pitchFamily="34" charset="0"/>
              <a:buChar char="•"/>
            </a:pPr>
            <a:r>
              <a:rPr lang="nl-BE" dirty="0"/>
              <a:t>Replacing Royal Decree 13 FEB 2001 ‘privacy law’ </a:t>
            </a:r>
          </a:p>
          <a:p>
            <a:pPr marL="457200" indent="-457200">
              <a:buFont typeface="Arial" panose="020B0604020202020204" pitchFamily="34" charset="0"/>
              <a:buChar char="•"/>
            </a:pPr>
            <a:r>
              <a:rPr lang="nl-BE" dirty="0"/>
              <a:t>‘Controller’ and other definitions further defined</a:t>
            </a:r>
          </a:p>
          <a:p>
            <a:pPr marL="457200" indent="-457200">
              <a:buFont typeface="Arial" panose="020B0604020202020204" pitchFamily="34" charset="0"/>
              <a:buChar char="•"/>
            </a:pPr>
            <a:r>
              <a:rPr lang="nl-BE" dirty="0"/>
              <a:t>Art. 15 access, art. 16 rectification, art. 18 processing restriction, art. 21 objection  - limited in favor of research</a:t>
            </a:r>
          </a:p>
          <a:p>
            <a:pPr marL="457200" indent="-457200">
              <a:buFont typeface="Arial" panose="020B0604020202020204" pitchFamily="34" charset="0"/>
              <a:buChar char="•"/>
            </a:pPr>
            <a:r>
              <a:rPr lang="nl-BE" dirty="0"/>
              <a:t>Health care (research) data vs secondary use (art. 194-197)– “broad consent” with limitations and transparency</a:t>
            </a:r>
          </a:p>
          <a:p>
            <a:pPr marL="457200" indent="-457200">
              <a:buFont typeface="Arial" panose="020B0604020202020204" pitchFamily="34" charset="0"/>
              <a:buChar char="•"/>
            </a:pPr>
            <a:r>
              <a:rPr lang="nl-BE" dirty="0"/>
              <a:t>Code of conduct (art. 40 GDPR) – VLIR, Royal Academy of Medicine, ICURO</a:t>
            </a:r>
          </a:p>
          <a:p>
            <a:endParaRPr lang="en-US" dirty="0"/>
          </a:p>
        </p:txBody>
      </p:sp>
      <p:sp>
        <p:nvSpPr>
          <p:cNvPr id="4" name="Tekstvak 3">
            <a:extLst>
              <a:ext uri="{FF2B5EF4-FFF2-40B4-BE49-F238E27FC236}">
                <a16:creationId xmlns:a16="http://schemas.microsoft.com/office/drawing/2014/main" id="{6AB440D0-6842-BA47-A18B-0FD00D98ACDA}"/>
              </a:ext>
            </a:extLst>
          </p:cNvPr>
          <p:cNvSpPr txBox="1"/>
          <p:nvPr/>
        </p:nvSpPr>
        <p:spPr>
          <a:xfrm>
            <a:off x="539552" y="6092826"/>
            <a:ext cx="2258823" cy="369332"/>
          </a:xfrm>
          <a:prstGeom prst="rect">
            <a:avLst/>
          </a:prstGeom>
          <a:noFill/>
        </p:spPr>
        <p:txBody>
          <a:bodyPr wrap="none" rtlCol="0">
            <a:spAutoFit/>
          </a:bodyPr>
          <a:lstStyle/>
          <a:p>
            <a:r>
              <a:rPr lang="en-US" dirty="0" err="1"/>
              <a:t>Icuro</a:t>
            </a:r>
            <a:r>
              <a:rPr lang="en-US" dirty="0"/>
              <a:t>, Balthazar, 2018</a:t>
            </a:r>
          </a:p>
        </p:txBody>
      </p:sp>
    </p:spTree>
    <p:extLst>
      <p:ext uri="{BB962C8B-B14F-4D97-AF65-F5344CB8AC3E}">
        <p14:creationId xmlns:p14="http://schemas.microsoft.com/office/powerpoint/2010/main" val="2975927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b="1" dirty="0"/>
              <a:t>GDPR </a:t>
            </a:r>
            <a:r>
              <a:rPr lang="fr-FR" b="1" dirty="0" err="1"/>
              <a:t>research</a:t>
            </a:r>
            <a:r>
              <a:rPr lang="fr-FR" b="1" dirty="0"/>
              <a:t> </a:t>
            </a:r>
            <a:r>
              <a:rPr lang="fr-FR" b="1" dirty="0" err="1"/>
              <a:t>principles</a:t>
            </a:r>
            <a:r>
              <a:rPr lang="fr-FR" b="1" dirty="0"/>
              <a:t> self-</a:t>
            </a:r>
            <a:r>
              <a:rPr lang="fr-FR" b="1" dirty="0" err="1"/>
              <a:t>evident</a:t>
            </a:r>
            <a:r>
              <a:rPr lang="fr-FR" b="1" dirty="0"/>
              <a:t>?</a:t>
            </a:r>
            <a:endParaRPr lang="nl-NL" b="1" dirty="0">
              <a:solidFill>
                <a:srgbClr val="FF0000"/>
              </a:solidFill>
            </a:endParaRPr>
          </a:p>
        </p:txBody>
      </p:sp>
      <p:sp>
        <p:nvSpPr>
          <p:cNvPr id="3" name="Tijdelijke aanduiding voor inhoud 2"/>
          <p:cNvSpPr>
            <a:spLocks noGrp="1"/>
          </p:cNvSpPr>
          <p:nvPr>
            <p:ph idx="1"/>
          </p:nvPr>
        </p:nvSpPr>
        <p:spPr/>
        <p:txBody>
          <a:bodyPr>
            <a:normAutofit fontScale="92500" lnSpcReduction="20000"/>
          </a:bodyPr>
          <a:lstStyle/>
          <a:p>
            <a:pPr marL="514350" indent="-514350">
              <a:buFont typeface="+mj-lt"/>
              <a:buAutoNum type="arabicPeriod"/>
            </a:pPr>
            <a:r>
              <a:rPr lang="nl-BE" dirty="0"/>
              <a:t>Processing should be lawful, fair and transparent to the data subject (</a:t>
            </a:r>
            <a:r>
              <a:rPr lang="nl-BE" b="1" dirty="0"/>
              <a:t>lawfulness, fairness and transparency</a:t>
            </a:r>
            <a:r>
              <a:rPr lang="nl-BE" dirty="0"/>
              <a:t>) </a:t>
            </a:r>
          </a:p>
          <a:p>
            <a:pPr marL="514350" indent="-514350">
              <a:buFont typeface="+mj-lt"/>
              <a:buAutoNum type="arabicPeriod"/>
            </a:pPr>
            <a:r>
              <a:rPr lang="nl-BE" dirty="0"/>
              <a:t>Collection for specified, explicit and legitimate purposes and not processed in a manner that is incompatible with those purposes (</a:t>
            </a:r>
            <a:r>
              <a:rPr lang="nl-BE" b="1" dirty="0"/>
              <a:t>purpose limitation</a:t>
            </a:r>
            <a:r>
              <a:rPr lang="nl-BE" dirty="0"/>
              <a:t>) </a:t>
            </a:r>
          </a:p>
          <a:p>
            <a:pPr marL="514350" indent="-514350">
              <a:buFont typeface="+mj-lt"/>
              <a:buAutoNum type="arabicPeriod"/>
            </a:pPr>
            <a:r>
              <a:rPr lang="nl-BE" dirty="0"/>
              <a:t>Data should be adequate, relevant and limited to what is necessary for the processing purpose (</a:t>
            </a:r>
            <a:r>
              <a:rPr lang="nl-BE" b="1" dirty="0"/>
              <a:t>data minimisation</a:t>
            </a:r>
            <a:r>
              <a:rPr lang="nl-BE" dirty="0"/>
              <a:t>) </a:t>
            </a:r>
          </a:p>
          <a:p>
            <a:pPr marL="514350" indent="-514350">
              <a:buFont typeface="+mj-lt"/>
              <a:buAutoNum type="arabicPeriod"/>
            </a:pPr>
            <a:r>
              <a:rPr lang="nl-BE" dirty="0"/>
              <a:t>Data should be accurate, kept up to date and inaccurate data should be erased or rectified without delay (</a:t>
            </a:r>
            <a:r>
              <a:rPr lang="nl-BE" b="1" dirty="0"/>
              <a:t>accuracy</a:t>
            </a:r>
            <a:r>
              <a:rPr lang="nl-BE" dirty="0"/>
              <a:t>) </a:t>
            </a:r>
          </a:p>
          <a:p>
            <a:pPr marL="514350" indent="-514350">
              <a:buFont typeface="+mj-lt"/>
              <a:buAutoNum type="arabicPeriod"/>
            </a:pPr>
            <a:r>
              <a:rPr lang="nl-BE" dirty="0"/>
              <a:t>Data should be kept for no longer than necessary to fulfil the purpose, with some exceptions for archiving and research (</a:t>
            </a:r>
            <a:r>
              <a:rPr lang="nl-BE" b="1" dirty="0"/>
              <a:t>storage limitation</a:t>
            </a:r>
            <a:r>
              <a:rPr lang="nl-BE" dirty="0"/>
              <a:t>) </a:t>
            </a:r>
          </a:p>
          <a:p>
            <a:pPr marL="514350" indent="-514350">
              <a:buFont typeface="+mj-lt"/>
              <a:buAutoNum type="arabicPeriod"/>
            </a:pPr>
            <a:r>
              <a:rPr lang="nl-BE" dirty="0"/>
              <a:t>Data should be kept secure and protecting against accidental or illegal loss or access (</a:t>
            </a:r>
            <a:r>
              <a:rPr lang="nl-BE" b="1" dirty="0"/>
              <a:t>integrity and confidentiality</a:t>
            </a:r>
            <a:r>
              <a:rPr lang="nl-BE" dirty="0"/>
              <a:t>). </a:t>
            </a:r>
          </a:p>
          <a:p>
            <a:pPr marL="514350" indent="-514350">
              <a:buFont typeface="+mj-lt"/>
              <a:buAutoNum type="arabicPeriod"/>
            </a:pPr>
            <a:endParaRPr lang="nl-NL" dirty="0"/>
          </a:p>
        </p:txBody>
      </p:sp>
      <p:pic>
        <p:nvPicPr>
          <p:cNvPr id="4" name="Afbeelding 3">
            <a:extLst>
              <a:ext uri="{FF2B5EF4-FFF2-40B4-BE49-F238E27FC236}">
                <a16:creationId xmlns:a16="http://schemas.microsoft.com/office/drawing/2014/main" id="{EDF4738D-7CEC-A443-AA56-DD09348467F4}"/>
              </a:ext>
            </a:extLst>
          </p:cNvPr>
          <p:cNvPicPr>
            <a:picLocks noChangeAspect="1"/>
          </p:cNvPicPr>
          <p:nvPr/>
        </p:nvPicPr>
        <p:blipFill>
          <a:blip r:embed="rId3"/>
          <a:stretch>
            <a:fillRect/>
          </a:stretch>
        </p:blipFill>
        <p:spPr>
          <a:xfrm>
            <a:off x="7484980" y="1757082"/>
            <a:ext cx="1119468" cy="1119468"/>
          </a:xfrm>
          <a:prstGeom prst="rect">
            <a:avLst/>
          </a:prstGeom>
        </p:spPr>
      </p:pic>
      <p:pic>
        <p:nvPicPr>
          <p:cNvPr id="5" name="Afbeelding 4">
            <a:extLst>
              <a:ext uri="{FF2B5EF4-FFF2-40B4-BE49-F238E27FC236}">
                <a16:creationId xmlns:a16="http://schemas.microsoft.com/office/drawing/2014/main" id="{82C1B17A-A58D-484A-BD2F-8656EE8A49CC}"/>
              </a:ext>
            </a:extLst>
          </p:cNvPr>
          <p:cNvPicPr>
            <a:picLocks noChangeAspect="1"/>
          </p:cNvPicPr>
          <p:nvPr/>
        </p:nvPicPr>
        <p:blipFill>
          <a:blip r:embed="rId3"/>
          <a:stretch>
            <a:fillRect/>
          </a:stretch>
        </p:blipFill>
        <p:spPr>
          <a:xfrm>
            <a:off x="4490768" y="2525433"/>
            <a:ext cx="1119468" cy="1119468"/>
          </a:xfrm>
          <a:prstGeom prst="rect">
            <a:avLst/>
          </a:prstGeom>
        </p:spPr>
      </p:pic>
      <p:pic>
        <p:nvPicPr>
          <p:cNvPr id="6" name="Afbeelding 5">
            <a:extLst>
              <a:ext uri="{FF2B5EF4-FFF2-40B4-BE49-F238E27FC236}">
                <a16:creationId xmlns:a16="http://schemas.microsoft.com/office/drawing/2014/main" id="{ECD89FC0-2BF1-7F4F-AF62-BDA5C0D4A35E}"/>
              </a:ext>
            </a:extLst>
          </p:cNvPr>
          <p:cNvPicPr>
            <a:picLocks noChangeAspect="1"/>
          </p:cNvPicPr>
          <p:nvPr/>
        </p:nvPicPr>
        <p:blipFill>
          <a:blip r:embed="rId3"/>
          <a:stretch>
            <a:fillRect/>
          </a:stretch>
        </p:blipFill>
        <p:spPr>
          <a:xfrm>
            <a:off x="3773591" y="4064749"/>
            <a:ext cx="1119468" cy="1119468"/>
          </a:xfrm>
          <a:prstGeom prst="rect">
            <a:avLst/>
          </a:prstGeom>
        </p:spPr>
      </p:pic>
    </p:spTree>
    <p:extLst>
      <p:ext uri="{BB962C8B-B14F-4D97-AF65-F5344CB8AC3E}">
        <p14:creationId xmlns:p14="http://schemas.microsoft.com/office/powerpoint/2010/main" val="436868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20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200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D26A5C-E770-DC4E-8631-73E7FD64DD58}"/>
              </a:ext>
            </a:extLst>
          </p:cNvPr>
          <p:cNvSpPr>
            <a:spLocks noGrp="1"/>
          </p:cNvSpPr>
          <p:nvPr>
            <p:ph type="title"/>
          </p:nvPr>
        </p:nvSpPr>
        <p:spPr/>
        <p:txBody>
          <a:bodyPr>
            <a:normAutofit fontScale="90000"/>
          </a:bodyPr>
          <a:lstStyle/>
          <a:p>
            <a:r>
              <a:rPr lang="en-US" dirty="0"/>
              <a:t>Difficulty in identifying research purposes in advance</a:t>
            </a:r>
          </a:p>
        </p:txBody>
      </p:sp>
      <p:sp>
        <p:nvSpPr>
          <p:cNvPr id="3" name="Tijdelijke aanduiding voor inhoud 2">
            <a:extLst>
              <a:ext uri="{FF2B5EF4-FFF2-40B4-BE49-F238E27FC236}">
                <a16:creationId xmlns:a16="http://schemas.microsoft.com/office/drawing/2014/main" id="{BD904C02-AA72-0A41-B3A7-EDB5936773B1}"/>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Providing up front notice about research at the point of collection poses a challenge for researchers</a:t>
            </a:r>
          </a:p>
          <a:p>
            <a:pPr marL="457200" indent="-457200">
              <a:buFont typeface="Arial" panose="020B0604020202020204" pitchFamily="34" charset="0"/>
              <a:buChar char="•"/>
            </a:pPr>
            <a:r>
              <a:rPr lang="en-US" dirty="0"/>
              <a:t>Data mining techniques often search for correlations within data sets without the baseline of a specific test hypothesis</a:t>
            </a:r>
          </a:p>
          <a:p>
            <a:pPr marL="457200" indent="-457200">
              <a:buFont typeface="Arial" panose="020B0604020202020204" pitchFamily="34" charset="0"/>
              <a:buChar char="•"/>
            </a:pPr>
            <a:r>
              <a:rPr lang="en-US" dirty="0"/>
              <a:t>Researcher may not know the scope of his research until after the data is collected and used</a:t>
            </a:r>
          </a:p>
          <a:p>
            <a:pPr marL="457200" indent="-457200">
              <a:buFont typeface="Arial" panose="020B0604020202020204" pitchFamily="34" charset="0"/>
              <a:buChar char="•"/>
            </a:pPr>
            <a:r>
              <a:rPr lang="en-US" dirty="0"/>
              <a:t>Data subjects should be able to “consent only to certain areas of research or parts of research projects to the extent allowed by the intended purpose.”</a:t>
            </a:r>
          </a:p>
        </p:txBody>
      </p:sp>
    </p:spTree>
    <p:extLst>
      <p:ext uri="{BB962C8B-B14F-4D97-AF65-F5344CB8AC3E}">
        <p14:creationId xmlns:p14="http://schemas.microsoft.com/office/powerpoint/2010/main" val="18835744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E4613B-4238-1B40-8022-5D870BAF4C80}"/>
              </a:ext>
            </a:extLst>
          </p:cNvPr>
          <p:cNvSpPr>
            <a:spLocks noGrp="1"/>
          </p:cNvSpPr>
          <p:nvPr>
            <p:ph type="title"/>
          </p:nvPr>
        </p:nvSpPr>
        <p:spPr/>
        <p:txBody>
          <a:bodyPr/>
          <a:lstStyle/>
          <a:p>
            <a:pPr algn="ctr"/>
            <a:r>
              <a:rPr lang="en-US" dirty="0"/>
              <a:t>Essential elements of compliance</a:t>
            </a:r>
          </a:p>
        </p:txBody>
      </p:sp>
      <p:sp>
        <p:nvSpPr>
          <p:cNvPr id="3" name="Tijdelijke aanduiding voor inhoud 2">
            <a:extLst>
              <a:ext uri="{FF2B5EF4-FFF2-40B4-BE49-F238E27FC236}">
                <a16:creationId xmlns:a16="http://schemas.microsoft.com/office/drawing/2014/main" id="{F230A1A5-B7ED-A34F-9666-9F0C0DEC5DAC}"/>
              </a:ext>
            </a:extLst>
          </p:cNvPr>
          <p:cNvSpPr>
            <a:spLocks noGrp="1"/>
          </p:cNvSpPr>
          <p:nvPr>
            <p:ph idx="1"/>
          </p:nvPr>
        </p:nvSpPr>
        <p:spPr/>
        <p:txBody>
          <a:bodyPr>
            <a:normAutofit fontScale="92500" lnSpcReduction="20000"/>
          </a:bodyPr>
          <a:lstStyle/>
          <a:p>
            <a:pPr marL="514350" indent="-514350">
              <a:buFont typeface="+mj-lt"/>
              <a:buAutoNum type="arabicPeriod"/>
            </a:pPr>
            <a:r>
              <a:rPr lang="en-US" dirty="0"/>
              <a:t>technical and organizational measures: internal data protection policies; </a:t>
            </a:r>
            <a:r>
              <a:rPr lang="en-US" dirty="0">
                <a:solidFill>
                  <a:srgbClr val="FF0000"/>
                </a:solidFill>
              </a:rPr>
              <a:t>being reinforced</a:t>
            </a:r>
          </a:p>
          <a:p>
            <a:pPr marL="514350" indent="-514350">
              <a:buFont typeface="+mj-lt"/>
              <a:buAutoNum type="arabicPeriod"/>
            </a:pPr>
            <a:r>
              <a:rPr lang="en-US" dirty="0"/>
              <a:t>relevant documentation on processing activities;</a:t>
            </a:r>
            <a:r>
              <a:rPr lang="en-US" dirty="0">
                <a:solidFill>
                  <a:srgbClr val="FF0000"/>
                </a:solidFill>
              </a:rPr>
              <a:t> being implemented, burden is on investigators</a:t>
            </a:r>
          </a:p>
          <a:p>
            <a:pPr marL="514350" indent="-514350">
              <a:buFont typeface="+mj-lt"/>
              <a:buAutoNum type="arabicPeriod"/>
            </a:pPr>
            <a:r>
              <a:rPr lang="en-US" dirty="0"/>
              <a:t>large scale processing of special categories of data appoint a Data Protection Officer (DPO); </a:t>
            </a:r>
            <a:r>
              <a:rPr lang="en-US" dirty="0">
                <a:solidFill>
                  <a:srgbClr val="FF0000"/>
                </a:solidFill>
              </a:rPr>
              <a:t>contact</a:t>
            </a:r>
            <a:r>
              <a:rPr lang="en-US" dirty="0"/>
              <a:t> </a:t>
            </a:r>
            <a:r>
              <a:rPr lang="en-US" dirty="0">
                <a:solidFill>
                  <a:srgbClr val="FF0000"/>
                </a:solidFill>
              </a:rPr>
              <a:t>added to ICF</a:t>
            </a:r>
          </a:p>
          <a:p>
            <a:pPr marL="514350" indent="-514350">
              <a:buFont typeface="+mj-lt"/>
              <a:buAutoNum type="arabicPeriod"/>
            </a:pPr>
            <a:r>
              <a:rPr lang="en-US" dirty="0"/>
              <a:t>implement measures that meet the principles of data protection by design and data protection by default</a:t>
            </a:r>
            <a:br>
              <a:rPr lang="en-US" dirty="0"/>
            </a:br>
            <a:r>
              <a:rPr lang="en-US" i="1" dirty="0"/>
              <a:t>Data minimization; </a:t>
            </a:r>
            <a:r>
              <a:rPr lang="en-US" i="1" dirty="0">
                <a:solidFill>
                  <a:srgbClr val="FF0000"/>
                </a:solidFill>
              </a:rPr>
              <a:t>TBD</a:t>
            </a:r>
            <a:br>
              <a:rPr lang="en-US" i="1" dirty="0"/>
            </a:br>
            <a:r>
              <a:rPr lang="en-US" i="1" dirty="0" err="1"/>
              <a:t>Pseudonymisation</a:t>
            </a:r>
            <a:r>
              <a:rPr lang="en-US" i="1" dirty="0"/>
              <a:t>; </a:t>
            </a:r>
            <a:r>
              <a:rPr lang="en-US" i="1" dirty="0">
                <a:solidFill>
                  <a:srgbClr val="FF0000"/>
                </a:solidFill>
              </a:rPr>
              <a:t>new terminology</a:t>
            </a:r>
            <a:br>
              <a:rPr lang="en-US" i="1" dirty="0"/>
            </a:br>
            <a:r>
              <a:rPr lang="en-US" i="1" dirty="0"/>
              <a:t>Transparency</a:t>
            </a:r>
          </a:p>
          <a:p>
            <a:pPr marL="514350" indent="-514350">
              <a:buFont typeface="+mj-lt"/>
              <a:buAutoNum type="arabicPeriod"/>
            </a:pPr>
            <a:r>
              <a:rPr lang="en-US" dirty="0"/>
              <a:t>monitor processing, creating and improving security features on an ongoing basis; </a:t>
            </a:r>
            <a:r>
              <a:rPr lang="en-US" dirty="0">
                <a:solidFill>
                  <a:srgbClr val="FF0000"/>
                </a:solidFill>
              </a:rPr>
              <a:t>ethics committees, CTC and DPO</a:t>
            </a:r>
          </a:p>
          <a:p>
            <a:pPr marL="514350" indent="-514350">
              <a:buFont typeface="+mj-lt"/>
              <a:buAutoNum type="arabicPeriod"/>
            </a:pPr>
            <a:r>
              <a:rPr lang="en-US" dirty="0"/>
              <a:t>data protection impact assessments where appropriate; </a:t>
            </a:r>
            <a:r>
              <a:rPr lang="en-US" dirty="0">
                <a:solidFill>
                  <a:srgbClr val="FF0000"/>
                </a:solidFill>
              </a:rPr>
              <a:t>ethics committees, CTC and DPO</a:t>
            </a:r>
            <a:endParaRPr lang="en-US" dirty="0"/>
          </a:p>
        </p:txBody>
      </p:sp>
    </p:spTree>
    <p:extLst>
      <p:ext uri="{BB962C8B-B14F-4D97-AF65-F5344CB8AC3E}">
        <p14:creationId xmlns:p14="http://schemas.microsoft.com/office/powerpoint/2010/main" val="21504508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0E7D3-19BB-3E44-B764-E3AE6559BD4C}"/>
              </a:ext>
            </a:extLst>
          </p:cNvPr>
          <p:cNvSpPr>
            <a:spLocks noGrp="1"/>
          </p:cNvSpPr>
          <p:nvPr>
            <p:ph type="title"/>
          </p:nvPr>
        </p:nvSpPr>
        <p:spPr>
          <a:xfrm>
            <a:off x="432079" y="116632"/>
            <a:ext cx="8172369" cy="936105"/>
          </a:xfrm>
        </p:spPr>
        <p:txBody>
          <a:bodyPr>
            <a:normAutofit/>
          </a:bodyPr>
          <a:lstStyle/>
          <a:p>
            <a:r>
              <a:rPr lang="en-US" dirty="0"/>
              <a:t>Will GDPR approach continue to work?</a:t>
            </a:r>
          </a:p>
        </p:txBody>
      </p:sp>
      <p:sp>
        <p:nvSpPr>
          <p:cNvPr id="3" name="Tijdelijke aanduiding voor inhoud 2">
            <a:extLst>
              <a:ext uri="{FF2B5EF4-FFF2-40B4-BE49-F238E27FC236}">
                <a16:creationId xmlns:a16="http://schemas.microsoft.com/office/drawing/2014/main" id="{D6E96255-57D6-0D48-BDB2-387E651B3EC0}"/>
              </a:ext>
            </a:extLst>
          </p:cNvPr>
          <p:cNvSpPr>
            <a:spLocks noGrp="1"/>
          </p:cNvSpPr>
          <p:nvPr>
            <p:ph idx="1"/>
          </p:nvPr>
        </p:nvSpPr>
        <p:spPr/>
        <p:txBody>
          <a:bodyPr>
            <a:normAutofit/>
          </a:bodyPr>
          <a:lstStyle/>
          <a:p>
            <a:pPr marL="457200" indent="-457200">
              <a:buFont typeface="Arial" panose="020B0604020202020204" pitchFamily="34" charset="0"/>
              <a:buChar char="•"/>
            </a:pPr>
            <a:r>
              <a:rPr lang="en-US" dirty="0"/>
              <a:t>Biomedical research ever more data intensive</a:t>
            </a:r>
          </a:p>
          <a:p>
            <a:pPr marL="457200" indent="-457200">
              <a:buFont typeface="Arial" panose="020B0604020202020204" pitchFamily="34" charset="0"/>
              <a:buChar char="•"/>
            </a:pPr>
            <a:r>
              <a:rPr lang="en-US" dirty="0"/>
              <a:t>“Big data” sources: EHR accessible to patients and ‘apps’, clinical trial data, biobanking and genomics/-omics</a:t>
            </a:r>
          </a:p>
          <a:p>
            <a:pPr marL="457200" indent="-457200">
              <a:buFont typeface="Arial" panose="020B0604020202020204" pitchFamily="34" charset="0"/>
              <a:buChar char="•"/>
            </a:pPr>
            <a:r>
              <a:rPr lang="en-US" dirty="0"/>
              <a:t>Database cross linking, face, voice and other biometric recognition and profiling will render privacy illusive</a:t>
            </a:r>
          </a:p>
          <a:p>
            <a:pPr marL="457200" indent="-457200">
              <a:buFont typeface="Arial" panose="020B0604020202020204" pitchFamily="34" charset="0"/>
              <a:buChar char="•"/>
            </a:pPr>
            <a:r>
              <a:rPr lang="en-US" dirty="0"/>
              <a:t>Video registration, photographing and functional neuro-imaging both static and dynamic</a:t>
            </a:r>
          </a:p>
          <a:p>
            <a:pPr marL="457200" indent="-457200">
              <a:buFont typeface="Arial" panose="020B0604020202020204" pitchFamily="34" charset="0"/>
              <a:buChar char="•"/>
            </a:pPr>
            <a:r>
              <a:rPr lang="en-US" dirty="0"/>
              <a:t>Face recognition and ‘emotional’ face recognition</a:t>
            </a:r>
          </a:p>
          <a:p>
            <a:pPr marL="457200" indent="-457200">
              <a:buFont typeface="Arial" panose="020B0604020202020204" pitchFamily="34" charset="0"/>
              <a:buChar char="•"/>
            </a:pPr>
            <a:r>
              <a:rPr lang="en-US" dirty="0"/>
              <a:t>Rare diseases and center identification, cross referencing of databases</a:t>
            </a:r>
          </a:p>
        </p:txBody>
      </p:sp>
    </p:spTree>
    <p:extLst>
      <p:ext uri="{BB962C8B-B14F-4D97-AF65-F5344CB8AC3E}">
        <p14:creationId xmlns:p14="http://schemas.microsoft.com/office/powerpoint/2010/main" val="39466289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D9246-E6EA-7C4F-9C84-52F1909A1EA9}"/>
              </a:ext>
            </a:extLst>
          </p:cNvPr>
          <p:cNvSpPr>
            <a:spLocks noGrp="1"/>
          </p:cNvSpPr>
          <p:nvPr>
            <p:ph type="title"/>
          </p:nvPr>
        </p:nvSpPr>
        <p:spPr/>
        <p:txBody>
          <a:bodyPr/>
          <a:lstStyle/>
          <a:p>
            <a:pPr algn="ctr"/>
            <a:r>
              <a:rPr lang="nl-BE" dirty="0"/>
              <a:t>Face and emotion recognition</a:t>
            </a:r>
          </a:p>
        </p:txBody>
      </p:sp>
      <p:pic>
        <p:nvPicPr>
          <p:cNvPr id="3" name="Afbeelding 2">
            <a:extLst>
              <a:ext uri="{FF2B5EF4-FFF2-40B4-BE49-F238E27FC236}">
                <a16:creationId xmlns:a16="http://schemas.microsoft.com/office/drawing/2014/main" id="{C7820A83-EB0C-6C42-9BDF-284A52B71B3A}"/>
              </a:ext>
            </a:extLst>
          </p:cNvPr>
          <p:cNvPicPr>
            <a:picLocks noChangeAspect="1"/>
          </p:cNvPicPr>
          <p:nvPr/>
        </p:nvPicPr>
        <p:blipFill>
          <a:blip r:embed="rId2"/>
          <a:stretch>
            <a:fillRect/>
          </a:stretch>
        </p:blipFill>
        <p:spPr>
          <a:xfrm>
            <a:off x="713724" y="1052737"/>
            <a:ext cx="7716552" cy="5552735"/>
          </a:xfrm>
          <a:prstGeom prst="rect">
            <a:avLst/>
          </a:prstGeom>
        </p:spPr>
      </p:pic>
    </p:spTree>
    <p:extLst>
      <p:ext uri="{BB962C8B-B14F-4D97-AF65-F5344CB8AC3E}">
        <p14:creationId xmlns:p14="http://schemas.microsoft.com/office/powerpoint/2010/main" val="2727332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BD9246-E6EA-7C4F-9C84-52F1909A1EA9}"/>
              </a:ext>
            </a:extLst>
          </p:cNvPr>
          <p:cNvSpPr>
            <a:spLocks noGrp="1"/>
          </p:cNvSpPr>
          <p:nvPr>
            <p:ph type="title"/>
          </p:nvPr>
        </p:nvSpPr>
        <p:spPr/>
        <p:txBody>
          <a:bodyPr>
            <a:normAutofit fontScale="90000"/>
          </a:bodyPr>
          <a:lstStyle/>
          <a:p>
            <a:pPr algn="ctr"/>
            <a:r>
              <a:rPr lang="nl-BE" dirty="0"/>
              <a:t>Faception claims even more…personality traits</a:t>
            </a:r>
          </a:p>
        </p:txBody>
      </p:sp>
      <p:pic>
        <p:nvPicPr>
          <p:cNvPr id="5" name="Afbeelding 4">
            <a:extLst>
              <a:ext uri="{FF2B5EF4-FFF2-40B4-BE49-F238E27FC236}">
                <a16:creationId xmlns:a16="http://schemas.microsoft.com/office/drawing/2014/main" id="{2141E722-5BDE-4E45-890D-3F9955B4F2B9}"/>
              </a:ext>
            </a:extLst>
          </p:cNvPr>
          <p:cNvPicPr>
            <a:picLocks noChangeAspect="1"/>
          </p:cNvPicPr>
          <p:nvPr/>
        </p:nvPicPr>
        <p:blipFill>
          <a:blip r:embed="rId2"/>
          <a:stretch>
            <a:fillRect/>
          </a:stretch>
        </p:blipFill>
        <p:spPr>
          <a:xfrm>
            <a:off x="449704" y="1373807"/>
            <a:ext cx="8244591" cy="4390887"/>
          </a:xfrm>
          <a:prstGeom prst="rect">
            <a:avLst/>
          </a:prstGeom>
        </p:spPr>
      </p:pic>
    </p:spTree>
    <p:extLst>
      <p:ext uri="{BB962C8B-B14F-4D97-AF65-F5344CB8AC3E}">
        <p14:creationId xmlns:p14="http://schemas.microsoft.com/office/powerpoint/2010/main" val="2677165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80E7D3-19BB-3E44-B764-E3AE6559BD4C}"/>
              </a:ext>
            </a:extLst>
          </p:cNvPr>
          <p:cNvSpPr>
            <a:spLocks noGrp="1"/>
          </p:cNvSpPr>
          <p:nvPr>
            <p:ph type="title"/>
          </p:nvPr>
        </p:nvSpPr>
        <p:spPr>
          <a:xfrm>
            <a:off x="432079" y="116632"/>
            <a:ext cx="8172369" cy="936105"/>
          </a:xfrm>
        </p:spPr>
        <p:txBody>
          <a:bodyPr>
            <a:normAutofit/>
          </a:bodyPr>
          <a:lstStyle/>
          <a:p>
            <a:r>
              <a:rPr lang="en-US" dirty="0"/>
              <a:t>Will GDPR approach continue to work?</a:t>
            </a:r>
          </a:p>
        </p:txBody>
      </p:sp>
      <p:sp>
        <p:nvSpPr>
          <p:cNvPr id="3" name="Tijdelijke aanduiding voor inhoud 2">
            <a:extLst>
              <a:ext uri="{FF2B5EF4-FFF2-40B4-BE49-F238E27FC236}">
                <a16:creationId xmlns:a16="http://schemas.microsoft.com/office/drawing/2014/main" id="{D6E96255-57D6-0D48-BDB2-387E651B3EC0}"/>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Biomedical research ever more data intensive</a:t>
            </a:r>
          </a:p>
          <a:p>
            <a:pPr marL="457200" indent="-457200">
              <a:buFont typeface="Arial" panose="020B0604020202020204" pitchFamily="34" charset="0"/>
              <a:buChar char="•"/>
            </a:pPr>
            <a:r>
              <a:rPr lang="en-US" dirty="0"/>
              <a:t>“Big data” sources: EHR accessible to patients and ‘apps’, clinical trial data, biobanking and genomics/-omics</a:t>
            </a:r>
          </a:p>
          <a:p>
            <a:pPr marL="457200" indent="-457200">
              <a:buFont typeface="Arial" panose="020B0604020202020204" pitchFamily="34" charset="0"/>
              <a:buChar char="•"/>
            </a:pPr>
            <a:r>
              <a:rPr lang="en-US" dirty="0"/>
              <a:t>Database cross linking, face, voice and other biometric recognition and profiling will render privacy illusive</a:t>
            </a:r>
          </a:p>
          <a:p>
            <a:pPr marL="457200" indent="-457200">
              <a:buFont typeface="Arial" panose="020B0604020202020204" pitchFamily="34" charset="0"/>
              <a:buChar char="•"/>
            </a:pPr>
            <a:r>
              <a:rPr lang="en-US" dirty="0"/>
              <a:t>Video registration, photographing and functional neuro-imaging both static and dynamic</a:t>
            </a:r>
          </a:p>
          <a:p>
            <a:pPr marL="457200" indent="-457200">
              <a:buFont typeface="Arial" panose="020B0604020202020204" pitchFamily="34" charset="0"/>
              <a:buChar char="•"/>
            </a:pPr>
            <a:r>
              <a:rPr lang="en-US" dirty="0"/>
              <a:t>Face recognition and ‘emotional’ face recognition</a:t>
            </a:r>
          </a:p>
          <a:p>
            <a:pPr marL="457200" indent="-457200">
              <a:buFont typeface="Arial" panose="020B0604020202020204" pitchFamily="34" charset="0"/>
              <a:buChar char="•"/>
            </a:pPr>
            <a:r>
              <a:rPr lang="en-US" dirty="0"/>
              <a:t>Rare diseases and center identification, cross referencing of databases</a:t>
            </a:r>
          </a:p>
          <a:p>
            <a:pPr marL="457200" indent="-457200">
              <a:buFont typeface="Arial" panose="020B0604020202020204" pitchFamily="34" charset="0"/>
              <a:buChar char="•"/>
            </a:pPr>
            <a:endParaRPr lang="en-US" dirty="0"/>
          </a:p>
          <a:p>
            <a:r>
              <a:rPr lang="en-US" i="1" dirty="0">
                <a:solidFill>
                  <a:srgbClr val="FF0000"/>
                </a:solidFill>
              </a:rPr>
              <a:t>GDPR framework will need continuous updating…</a:t>
            </a:r>
            <a:r>
              <a:rPr lang="en-US" dirty="0">
                <a:solidFill>
                  <a:srgbClr val="FF0000"/>
                </a:solidFill>
              </a:rPr>
              <a:t> </a:t>
            </a:r>
          </a:p>
        </p:txBody>
      </p:sp>
    </p:spTree>
    <p:extLst>
      <p:ext uri="{BB962C8B-B14F-4D97-AF65-F5344CB8AC3E}">
        <p14:creationId xmlns:p14="http://schemas.microsoft.com/office/powerpoint/2010/main" val="33652416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EC909-F693-BC47-B1EE-D0B77E0C347C}"/>
              </a:ext>
            </a:extLst>
          </p:cNvPr>
          <p:cNvSpPr>
            <a:spLocks noGrp="1"/>
          </p:cNvSpPr>
          <p:nvPr>
            <p:ph type="title"/>
          </p:nvPr>
        </p:nvSpPr>
        <p:spPr/>
        <p:txBody>
          <a:bodyPr/>
          <a:lstStyle/>
          <a:p>
            <a:pPr algn="ctr"/>
            <a:r>
              <a:rPr lang="en-US" dirty="0"/>
              <a:t>GDPR facilitates research</a:t>
            </a:r>
          </a:p>
        </p:txBody>
      </p:sp>
      <p:sp>
        <p:nvSpPr>
          <p:cNvPr id="3" name="Tijdelijke aanduiding voor inhoud 2">
            <a:extLst>
              <a:ext uri="{FF2B5EF4-FFF2-40B4-BE49-F238E27FC236}">
                <a16:creationId xmlns:a16="http://schemas.microsoft.com/office/drawing/2014/main" id="{D7D483F7-7311-3249-B27C-14982851E4AD}"/>
              </a:ext>
            </a:extLst>
          </p:cNvPr>
          <p:cNvSpPr>
            <a:spLocks noGrp="1"/>
          </p:cNvSpPr>
          <p:nvPr>
            <p:ph idx="1"/>
          </p:nvPr>
        </p:nvSpPr>
        <p:spPr/>
        <p:txBody>
          <a:bodyPr/>
          <a:lstStyle/>
          <a:p>
            <a:pPr marL="457200" indent="-457200">
              <a:buFont typeface="Arial" panose="020B0604020202020204" pitchFamily="34" charset="0"/>
              <a:buChar char="•"/>
            </a:pPr>
            <a:r>
              <a:rPr lang="nl-BE" dirty="0"/>
              <a:t>Research occupies a privileged position within the Regulation - “broad” definition of research</a:t>
            </a:r>
          </a:p>
          <a:p>
            <a:pPr marL="457200" indent="-457200">
              <a:buFont typeface="Arial" panose="020B0604020202020204" pitchFamily="34" charset="0"/>
              <a:buChar char="•"/>
            </a:pPr>
            <a:r>
              <a:rPr lang="nl-BE" dirty="0"/>
              <a:t>Research has a clear legitimate base </a:t>
            </a:r>
            <a:r>
              <a:rPr lang="nl-BE"/>
              <a:t>of ‘public’ </a:t>
            </a:r>
            <a:r>
              <a:rPr lang="nl-BE" dirty="0"/>
              <a:t>interest</a:t>
            </a:r>
          </a:p>
          <a:p>
            <a:pPr marL="457200" indent="-457200">
              <a:buFont typeface="Arial" panose="020B0604020202020204" pitchFamily="34" charset="0"/>
              <a:buChar char="•"/>
            </a:pPr>
            <a:r>
              <a:rPr lang="nl-BE" dirty="0"/>
              <a:t>GDPR’s research exemptions and ‘legitimate interest’ defined by national law and guidelines</a:t>
            </a:r>
          </a:p>
          <a:p>
            <a:pPr marL="457200" indent="-457200">
              <a:buFont typeface="Arial" panose="020B0604020202020204" pitchFamily="34" charset="0"/>
              <a:buChar char="•"/>
            </a:pPr>
            <a:r>
              <a:rPr lang="nl-BE" dirty="0"/>
              <a:t>Organizations are currently implementing appropriate safeguards</a:t>
            </a:r>
          </a:p>
          <a:p>
            <a:pPr marL="457200" indent="-457200">
              <a:buFont typeface="Arial" panose="020B0604020202020204" pitchFamily="34" charset="0"/>
              <a:buChar char="•"/>
            </a:pPr>
            <a:r>
              <a:rPr lang="nl-BE" dirty="0"/>
              <a:t>Ethics committees pivotal intermediate role between organizations, investigators, and research participants</a:t>
            </a:r>
          </a:p>
          <a:p>
            <a:pPr marL="457200" indent="-457200">
              <a:buFont typeface="Arial" panose="020B0604020202020204" pitchFamily="34" charset="0"/>
              <a:buChar char="•"/>
            </a:pPr>
            <a:r>
              <a:rPr lang="nl-BE" dirty="0"/>
              <a:t>Scientific community has a moral obligation to improve transparency on use of health care data</a:t>
            </a:r>
            <a:endParaRPr lang="en-US" dirty="0"/>
          </a:p>
        </p:txBody>
      </p:sp>
    </p:spTree>
    <p:extLst>
      <p:ext uri="{BB962C8B-B14F-4D97-AF65-F5344CB8AC3E}">
        <p14:creationId xmlns:p14="http://schemas.microsoft.com/office/powerpoint/2010/main" val="22204022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51FD6-96EC-C947-AC86-DC460C7A697A}"/>
              </a:ext>
            </a:extLst>
          </p:cNvPr>
          <p:cNvSpPr>
            <a:spLocks noGrp="1"/>
          </p:cNvSpPr>
          <p:nvPr>
            <p:ph type="title"/>
          </p:nvPr>
        </p:nvSpPr>
        <p:spPr/>
        <p:txBody>
          <a:bodyPr/>
          <a:lstStyle/>
          <a:p>
            <a:pPr algn="ctr"/>
            <a:r>
              <a:rPr lang="en-US" dirty="0"/>
              <a:t>What has changed in 2019?</a:t>
            </a:r>
          </a:p>
        </p:txBody>
      </p:sp>
      <p:sp>
        <p:nvSpPr>
          <p:cNvPr id="11" name="Tijdelijke aanduiding voor inhoud 10">
            <a:extLst>
              <a:ext uri="{FF2B5EF4-FFF2-40B4-BE49-F238E27FC236}">
                <a16:creationId xmlns:a16="http://schemas.microsoft.com/office/drawing/2014/main" id="{552261FC-F51E-8B4A-9935-84532A726673}"/>
              </a:ext>
            </a:extLst>
          </p:cNvPr>
          <p:cNvSpPr>
            <a:spLocks noGrp="1"/>
          </p:cNvSpPr>
          <p:nvPr>
            <p:ph idx="1"/>
          </p:nvPr>
        </p:nvSpPr>
        <p:spPr/>
        <p:txBody>
          <a:bodyPr>
            <a:normAutofit/>
          </a:bodyPr>
          <a:lstStyle/>
          <a:p>
            <a:pPr marL="457200" indent="-457200">
              <a:buFont typeface="Arial" panose="020B0604020202020204" pitchFamily="34" charset="0"/>
              <a:buChar char="•"/>
            </a:pPr>
            <a:r>
              <a:rPr lang="nl-BE" dirty="0"/>
              <a:t>Numerous publications and symposia</a:t>
            </a:r>
          </a:p>
          <a:p>
            <a:pPr marL="673200" lvl="1" indent="-457200">
              <a:buFont typeface="Arial" panose="020B0604020202020204" pitchFamily="34" charset="0"/>
              <a:buChar char="•"/>
            </a:pPr>
            <a:r>
              <a:rPr lang="nl-BE" sz="1600" dirty="0"/>
              <a:t>23rd of May 2018 – Research Club</a:t>
            </a:r>
          </a:p>
          <a:p>
            <a:pPr marL="673200" lvl="1" indent="-457200">
              <a:buFont typeface="Arial" panose="020B0604020202020204" pitchFamily="34" charset="0"/>
              <a:buChar char="•"/>
            </a:pPr>
            <a:r>
              <a:rPr lang="nl-BE" sz="1600" dirty="0"/>
              <a:t>24th of May 2018 - LOK</a:t>
            </a:r>
          </a:p>
          <a:p>
            <a:pPr marL="673200" lvl="1" indent="-457200">
              <a:buFont typeface="Arial" panose="020B0604020202020204" pitchFamily="34" charset="0"/>
              <a:buChar char="•"/>
            </a:pPr>
            <a:r>
              <a:rPr lang="nl-BE" sz="1600" dirty="0"/>
              <a:t>18th of October 2018 – ACRP</a:t>
            </a:r>
          </a:p>
          <a:p>
            <a:pPr marL="673200" lvl="1" indent="-457200">
              <a:buFont typeface="Arial" panose="020B0604020202020204" pitchFamily="34" charset="0"/>
              <a:buChar char="•"/>
            </a:pPr>
            <a:r>
              <a:rPr lang="nl-BE" sz="1600" dirty="0"/>
              <a:t>7th of November 2018 – hospital staff</a:t>
            </a:r>
          </a:p>
          <a:p>
            <a:pPr marL="673200" lvl="1" indent="-457200">
              <a:buFont typeface="Arial" panose="020B0604020202020204" pitchFamily="34" charset="0"/>
              <a:buChar char="•"/>
            </a:pPr>
            <a:r>
              <a:rPr lang="nl-BE" sz="1600" dirty="0"/>
              <a:t>30th of March 2019 - Royal Academy of Medicine</a:t>
            </a:r>
          </a:p>
          <a:p>
            <a:pPr marL="673200" lvl="1" indent="-457200">
              <a:buFont typeface="Arial" panose="020B0604020202020204" pitchFamily="34" charset="0"/>
              <a:buChar char="•"/>
            </a:pPr>
            <a:r>
              <a:rPr lang="nl-BE" sz="1600" dirty="0"/>
              <a:t>23rd of April 2019 - Icuro</a:t>
            </a:r>
          </a:p>
          <a:p>
            <a:pPr marL="457200" indent="-457200">
              <a:buFont typeface="Arial" panose="020B0604020202020204" pitchFamily="34" charset="0"/>
              <a:buChar char="•"/>
            </a:pPr>
            <a:r>
              <a:rPr lang="nl-BE" dirty="0"/>
              <a:t>National law has further defined research exemptions</a:t>
            </a:r>
          </a:p>
          <a:p>
            <a:pPr marL="457200" indent="-457200">
              <a:buFont typeface="Arial" panose="020B0604020202020204" pitchFamily="34" charset="0"/>
              <a:buChar char="•"/>
            </a:pPr>
            <a:r>
              <a:rPr lang="nl-BE" dirty="0"/>
              <a:t>Data processing in research is performed on legitimate base of ‘public interest’, then ‘scientific’ interest and in last instance based on ‘informed consent’</a:t>
            </a:r>
          </a:p>
          <a:p>
            <a:pPr marL="457200" indent="-457200">
              <a:buFont typeface="Arial" panose="020B0604020202020204" pitchFamily="34" charset="0"/>
              <a:buChar char="•"/>
            </a:pPr>
            <a:r>
              <a:rPr lang="nl-BE" dirty="0"/>
              <a:t>Code of conduct wrt data processing – </a:t>
            </a:r>
            <a:r>
              <a:rPr lang="nl-BE" i="1" dirty="0"/>
              <a:t>work in progress</a:t>
            </a:r>
          </a:p>
          <a:p>
            <a:pPr marL="457200" indent="-457200">
              <a:buFont typeface="Arial" panose="020B0604020202020204" pitchFamily="34" charset="0"/>
              <a:buChar char="•"/>
            </a:pPr>
            <a:endParaRPr lang="nl-BE" dirty="0"/>
          </a:p>
        </p:txBody>
      </p:sp>
    </p:spTree>
    <p:extLst>
      <p:ext uri="{BB962C8B-B14F-4D97-AF65-F5344CB8AC3E}">
        <p14:creationId xmlns:p14="http://schemas.microsoft.com/office/powerpoint/2010/main" val="2239743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39747ED3-8B7B-1846-9E35-1764BA835448}"/>
              </a:ext>
            </a:extLst>
          </p:cNvPr>
          <p:cNvSpPr txBox="1"/>
          <p:nvPr/>
        </p:nvSpPr>
        <p:spPr>
          <a:xfrm>
            <a:off x="72428" y="1133483"/>
            <a:ext cx="5124261" cy="646331"/>
          </a:xfrm>
          <a:prstGeom prst="rect">
            <a:avLst/>
          </a:prstGeom>
          <a:noFill/>
        </p:spPr>
        <p:txBody>
          <a:bodyPr wrap="square" rtlCol="0">
            <a:spAutoFit/>
          </a:bodyPr>
          <a:lstStyle/>
          <a:p>
            <a:r>
              <a:rPr lang="nl-BE" dirty="0"/>
              <a:t>GDPR en wetenschappelijk onderzoek in het ZOL – Joke Vanlangenaker</a:t>
            </a:r>
          </a:p>
        </p:txBody>
      </p:sp>
      <p:sp>
        <p:nvSpPr>
          <p:cNvPr id="3" name="Tekstvak 2">
            <a:extLst>
              <a:ext uri="{FF2B5EF4-FFF2-40B4-BE49-F238E27FC236}">
                <a16:creationId xmlns:a16="http://schemas.microsoft.com/office/drawing/2014/main" id="{467EE88E-CF79-924B-98FF-606806157EA5}"/>
              </a:ext>
            </a:extLst>
          </p:cNvPr>
          <p:cNvSpPr txBox="1"/>
          <p:nvPr/>
        </p:nvSpPr>
        <p:spPr>
          <a:xfrm>
            <a:off x="72428" y="4523672"/>
            <a:ext cx="4286623" cy="369332"/>
          </a:xfrm>
          <a:prstGeom prst="rect">
            <a:avLst/>
          </a:prstGeom>
          <a:noFill/>
        </p:spPr>
        <p:txBody>
          <a:bodyPr wrap="none" rtlCol="0">
            <a:spAutoFit/>
          </a:bodyPr>
          <a:lstStyle/>
          <a:p>
            <a:r>
              <a:rPr lang="nl-BE" dirty="0"/>
              <a:t>Het belang van vertrouwen – Tom Balthazar</a:t>
            </a:r>
          </a:p>
        </p:txBody>
      </p:sp>
      <p:sp>
        <p:nvSpPr>
          <p:cNvPr id="4" name="Tekstvak 3">
            <a:extLst>
              <a:ext uri="{FF2B5EF4-FFF2-40B4-BE49-F238E27FC236}">
                <a16:creationId xmlns:a16="http://schemas.microsoft.com/office/drawing/2014/main" id="{F1B84891-F338-CC4F-9B9C-CAC005739103}"/>
              </a:ext>
            </a:extLst>
          </p:cNvPr>
          <p:cNvSpPr txBox="1"/>
          <p:nvPr/>
        </p:nvSpPr>
        <p:spPr>
          <a:xfrm>
            <a:off x="72428" y="5163470"/>
            <a:ext cx="4643002" cy="369332"/>
          </a:xfrm>
          <a:prstGeom prst="rect">
            <a:avLst/>
          </a:prstGeom>
          <a:noFill/>
        </p:spPr>
        <p:txBody>
          <a:bodyPr wrap="none" rtlCol="0">
            <a:spAutoFit/>
          </a:bodyPr>
          <a:lstStyle/>
          <a:p>
            <a:r>
              <a:rPr lang="nl-BE" dirty="0"/>
              <a:t>Hergebruik van klinische data – Evelien Delbeke</a:t>
            </a:r>
          </a:p>
        </p:txBody>
      </p:sp>
      <p:sp>
        <p:nvSpPr>
          <p:cNvPr id="5" name="Tekstvak 4">
            <a:extLst>
              <a:ext uri="{FF2B5EF4-FFF2-40B4-BE49-F238E27FC236}">
                <a16:creationId xmlns:a16="http://schemas.microsoft.com/office/drawing/2014/main" id="{895856C3-91A0-6F4A-BC01-B38B18DC298D}"/>
              </a:ext>
            </a:extLst>
          </p:cNvPr>
          <p:cNvSpPr txBox="1"/>
          <p:nvPr/>
        </p:nvSpPr>
        <p:spPr>
          <a:xfrm>
            <a:off x="72428" y="5803270"/>
            <a:ext cx="6800772" cy="923330"/>
          </a:xfrm>
          <a:prstGeom prst="rect">
            <a:avLst/>
          </a:prstGeom>
          <a:noFill/>
        </p:spPr>
        <p:txBody>
          <a:bodyPr wrap="square" rtlCol="0">
            <a:spAutoFit/>
          </a:bodyPr>
          <a:lstStyle/>
          <a:p>
            <a:r>
              <a:rPr lang="nl-BE" dirty="0"/>
              <a:t>How do sponsors of clinical research on medicines guarantee the protection of privacy – Pharma.be – Nathalie Lambot &amp; Charlotte Weyne </a:t>
            </a:r>
          </a:p>
        </p:txBody>
      </p:sp>
      <p:sp>
        <p:nvSpPr>
          <p:cNvPr id="6" name="Tekstvak 5">
            <a:extLst>
              <a:ext uri="{FF2B5EF4-FFF2-40B4-BE49-F238E27FC236}">
                <a16:creationId xmlns:a16="http://schemas.microsoft.com/office/drawing/2014/main" id="{68D16B9E-07E7-924C-912D-14104A4E641A}"/>
              </a:ext>
            </a:extLst>
          </p:cNvPr>
          <p:cNvSpPr txBox="1"/>
          <p:nvPr/>
        </p:nvSpPr>
        <p:spPr>
          <a:xfrm>
            <a:off x="72428" y="3883874"/>
            <a:ext cx="5775364" cy="369332"/>
          </a:xfrm>
          <a:prstGeom prst="rect">
            <a:avLst/>
          </a:prstGeom>
          <a:noFill/>
        </p:spPr>
        <p:txBody>
          <a:bodyPr wrap="none" rtlCol="0">
            <a:spAutoFit/>
          </a:bodyPr>
          <a:lstStyle/>
          <a:p>
            <a:r>
              <a:rPr lang="nl-BE" dirty="0"/>
              <a:t>Knelpunten rond privacybescherming – Audrey van Scharen</a:t>
            </a:r>
          </a:p>
        </p:txBody>
      </p:sp>
      <p:sp>
        <p:nvSpPr>
          <p:cNvPr id="7" name="Tekstvak 6">
            <a:extLst>
              <a:ext uri="{FF2B5EF4-FFF2-40B4-BE49-F238E27FC236}">
                <a16:creationId xmlns:a16="http://schemas.microsoft.com/office/drawing/2014/main" id="{4E29D497-D8BD-674A-8716-4BA82AF4BCB7}"/>
              </a:ext>
            </a:extLst>
          </p:cNvPr>
          <p:cNvSpPr txBox="1"/>
          <p:nvPr/>
        </p:nvSpPr>
        <p:spPr>
          <a:xfrm>
            <a:off x="72428" y="3244076"/>
            <a:ext cx="4684039" cy="369332"/>
          </a:xfrm>
          <a:prstGeom prst="rect">
            <a:avLst/>
          </a:prstGeom>
          <a:noFill/>
        </p:spPr>
        <p:txBody>
          <a:bodyPr wrap="none" rtlCol="0">
            <a:spAutoFit/>
          </a:bodyPr>
          <a:lstStyle/>
          <a:p>
            <a:r>
              <a:rPr lang="nl-BE" dirty="0"/>
              <a:t>Privacybescherming en research – An Vyverman</a:t>
            </a:r>
          </a:p>
        </p:txBody>
      </p:sp>
      <p:sp>
        <p:nvSpPr>
          <p:cNvPr id="8" name="Tekstvak 7">
            <a:extLst>
              <a:ext uri="{FF2B5EF4-FFF2-40B4-BE49-F238E27FC236}">
                <a16:creationId xmlns:a16="http://schemas.microsoft.com/office/drawing/2014/main" id="{1964EFF9-EC40-9B43-870B-B4B4EB72852A}"/>
              </a:ext>
            </a:extLst>
          </p:cNvPr>
          <p:cNvSpPr txBox="1"/>
          <p:nvPr/>
        </p:nvSpPr>
        <p:spPr>
          <a:xfrm>
            <a:off x="72428" y="2050280"/>
            <a:ext cx="5567881" cy="923330"/>
          </a:xfrm>
          <a:prstGeom prst="rect">
            <a:avLst/>
          </a:prstGeom>
          <a:noFill/>
        </p:spPr>
        <p:txBody>
          <a:bodyPr wrap="square" rtlCol="0">
            <a:spAutoFit/>
          </a:bodyPr>
          <a:lstStyle/>
          <a:p>
            <a:r>
              <a:rPr lang="nl-BE" dirty="0"/>
              <a:t>De verzoening tussen privacybescherming en wetenschappelijk onderzoek in een universitair ziekenhuis – Griet Verhenneman</a:t>
            </a:r>
          </a:p>
        </p:txBody>
      </p:sp>
      <p:sp>
        <p:nvSpPr>
          <p:cNvPr id="9" name="Tekstvak 8">
            <a:extLst>
              <a:ext uri="{FF2B5EF4-FFF2-40B4-BE49-F238E27FC236}">
                <a16:creationId xmlns:a16="http://schemas.microsoft.com/office/drawing/2014/main" id="{E295DA1D-BA82-964B-AD74-BFE5AF525538}"/>
              </a:ext>
            </a:extLst>
          </p:cNvPr>
          <p:cNvSpPr txBox="1"/>
          <p:nvPr/>
        </p:nvSpPr>
        <p:spPr>
          <a:xfrm>
            <a:off x="72428" y="444251"/>
            <a:ext cx="4078681" cy="369332"/>
          </a:xfrm>
          <a:prstGeom prst="rect">
            <a:avLst/>
          </a:prstGeom>
          <a:noFill/>
        </p:spPr>
        <p:txBody>
          <a:bodyPr wrap="none" rtlCol="0">
            <a:spAutoFit/>
          </a:bodyPr>
          <a:lstStyle/>
          <a:p>
            <a:r>
              <a:rPr lang="nl-BE" dirty="0"/>
              <a:t>GDPR en de ziekenhuizen – Frank Robben</a:t>
            </a:r>
          </a:p>
        </p:txBody>
      </p:sp>
      <p:pic>
        <p:nvPicPr>
          <p:cNvPr id="10" name="Afbeelding 9">
            <a:extLst>
              <a:ext uri="{FF2B5EF4-FFF2-40B4-BE49-F238E27FC236}">
                <a16:creationId xmlns:a16="http://schemas.microsoft.com/office/drawing/2014/main" id="{9A67855A-0DE2-3648-9253-4A4B4FFA489B}"/>
              </a:ext>
            </a:extLst>
          </p:cNvPr>
          <p:cNvPicPr>
            <a:picLocks noChangeAspect="1"/>
          </p:cNvPicPr>
          <p:nvPr/>
        </p:nvPicPr>
        <p:blipFill>
          <a:blip r:embed="rId2"/>
          <a:stretch>
            <a:fillRect/>
          </a:stretch>
        </p:blipFill>
        <p:spPr>
          <a:xfrm>
            <a:off x="6786949" y="301700"/>
            <a:ext cx="1781087" cy="1228336"/>
          </a:xfrm>
          <a:prstGeom prst="rect">
            <a:avLst/>
          </a:prstGeom>
        </p:spPr>
      </p:pic>
      <p:pic>
        <p:nvPicPr>
          <p:cNvPr id="11" name="Afbeelding 10">
            <a:extLst>
              <a:ext uri="{FF2B5EF4-FFF2-40B4-BE49-F238E27FC236}">
                <a16:creationId xmlns:a16="http://schemas.microsoft.com/office/drawing/2014/main" id="{460B5289-21DA-EA44-974C-C4A67D38ADCC}"/>
              </a:ext>
            </a:extLst>
          </p:cNvPr>
          <p:cNvPicPr>
            <a:picLocks noChangeAspect="1"/>
          </p:cNvPicPr>
          <p:nvPr/>
        </p:nvPicPr>
        <p:blipFill>
          <a:blip r:embed="rId3"/>
          <a:stretch>
            <a:fillRect/>
          </a:stretch>
        </p:blipFill>
        <p:spPr>
          <a:xfrm>
            <a:off x="6429972" y="5249244"/>
            <a:ext cx="2641600" cy="723900"/>
          </a:xfrm>
          <a:prstGeom prst="rect">
            <a:avLst/>
          </a:prstGeom>
        </p:spPr>
      </p:pic>
      <p:pic>
        <p:nvPicPr>
          <p:cNvPr id="12" name="Afbeelding 11">
            <a:extLst>
              <a:ext uri="{FF2B5EF4-FFF2-40B4-BE49-F238E27FC236}">
                <a16:creationId xmlns:a16="http://schemas.microsoft.com/office/drawing/2014/main" id="{32661052-BB85-CC40-BA8E-5DDBBE115D6D}"/>
              </a:ext>
            </a:extLst>
          </p:cNvPr>
          <p:cNvPicPr>
            <a:picLocks noChangeAspect="1"/>
          </p:cNvPicPr>
          <p:nvPr/>
        </p:nvPicPr>
        <p:blipFill>
          <a:blip r:embed="rId4"/>
          <a:stretch>
            <a:fillRect/>
          </a:stretch>
        </p:blipFill>
        <p:spPr>
          <a:xfrm>
            <a:off x="6580672" y="1840584"/>
            <a:ext cx="2340199" cy="1096750"/>
          </a:xfrm>
          <a:prstGeom prst="rect">
            <a:avLst/>
          </a:prstGeom>
        </p:spPr>
      </p:pic>
      <p:pic>
        <p:nvPicPr>
          <p:cNvPr id="13" name="Afbeelding 12">
            <a:extLst>
              <a:ext uri="{FF2B5EF4-FFF2-40B4-BE49-F238E27FC236}">
                <a16:creationId xmlns:a16="http://schemas.microsoft.com/office/drawing/2014/main" id="{77EB160D-009F-3742-847F-EA8A907B2E81}"/>
              </a:ext>
            </a:extLst>
          </p:cNvPr>
          <p:cNvPicPr>
            <a:picLocks noChangeAspect="1"/>
          </p:cNvPicPr>
          <p:nvPr/>
        </p:nvPicPr>
        <p:blipFill>
          <a:blip r:embed="rId5"/>
          <a:stretch>
            <a:fillRect/>
          </a:stretch>
        </p:blipFill>
        <p:spPr>
          <a:xfrm>
            <a:off x="6580672" y="4119940"/>
            <a:ext cx="2188292" cy="923330"/>
          </a:xfrm>
          <a:prstGeom prst="rect">
            <a:avLst/>
          </a:prstGeom>
        </p:spPr>
      </p:pic>
      <p:pic>
        <p:nvPicPr>
          <p:cNvPr id="14" name="Afbeelding 13">
            <a:extLst>
              <a:ext uri="{FF2B5EF4-FFF2-40B4-BE49-F238E27FC236}">
                <a16:creationId xmlns:a16="http://schemas.microsoft.com/office/drawing/2014/main" id="{F5610025-C7CA-5B42-84DF-C0F1D3C1EBBE}"/>
              </a:ext>
            </a:extLst>
          </p:cNvPr>
          <p:cNvPicPr>
            <a:picLocks noChangeAspect="1"/>
          </p:cNvPicPr>
          <p:nvPr/>
        </p:nvPicPr>
        <p:blipFill>
          <a:blip r:embed="rId6"/>
          <a:stretch>
            <a:fillRect/>
          </a:stretch>
        </p:blipFill>
        <p:spPr>
          <a:xfrm>
            <a:off x="5324887" y="183108"/>
            <a:ext cx="1189722" cy="1657476"/>
          </a:xfrm>
          <a:prstGeom prst="rect">
            <a:avLst/>
          </a:prstGeom>
        </p:spPr>
      </p:pic>
      <p:pic>
        <p:nvPicPr>
          <p:cNvPr id="15" name="Afbeelding 14">
            <a:extLst>
              <a:ext uri="{FF2B5EF4-FFF2-40B4-BE49-F238E27FC236}">
                <a16:creationId xmlns:a16="http://schemas.microsoft.com/office/drawing/2014/main" id="{429DBAB7-AB61-A14B-9EBB-D4EA3800E0DE}"/>
              </a:ext>
            </a:extLst>
          </p:cNvPr>
          <p:cNvPicPr>
            <a:picLocks noChangeAspect="1"/>
          </p:cNvPicPr>
          <p:nvPr/>
        </p:nvPicPr>
        <p:blipFill>
          <a:blip r:embed="rId7"/>
          <a:stretch>
            <a:fillRect/>
          </a:stretch>
        </p:blipFill>
        <p:spPr>
          <a:xfrm>
            <a:off x="6580672" y="6071906"/>
            <a:ext cx="1549035" cy="673874"/>
          </a:xfrm>
          <a:prstGeom prst="rect">
            <a:avLst/>
          </a:prstGeom>
        </p:spPr>
      </p:pic>
      <p:pic>
        <p:nvPicPr>
          <p:cNvPr id="16" name="Afbeelding 15">
            <a:extLst>
              <a:ext uri="{FF2B5EF4-FFF2-40B4-BE49-F238E27FC236}">
                <a16:creationId xmlns:a16="http://schemas.microsoft.com/office/drawing/2014/main" id="{1AE96B87-24A0-1E43-A55F-F6B9BA15C04C}"/>
              </a:ext>
            </a:extLst>
          </p:cNvPr>
          <p:cNvPicPr>
            <a:picLocks noChangeAspect="1"/>
          </p:cNvPicPr>
          <p:nvPr/>
        </p:nvPicPr>
        <p:blipFill>
          <a:blip r:embed="rId8"/>
          <a:stretch>
            <a:fillRect/>
          </a:stretch>
        </p:blipFill>
        <p:spPr>
          <a:xfrm>
            <a:off x="6727772" y="2973610"/>
            <a:ext cx="1894091" cy="653135"/>
          </a:xfrm>
          <a:prstGeom prst="rect">
            <a:avLst/>
          </a:prstGeom>
        </p:spPr>
      </p:pic>
      <p:pic>
        <p:nvPicPr>
          <p:cNvPr id="17" name="Afbeelding 16">
            <a:extLst>
              <a:ext uri="{FF2B5EF4-FFF2-40B4-BE49-F238E27FC236}">
                <a16:creationId xmlns:a16="http://schemas.microsoft.com/office/drawing/2014/main" id="{676C956E-B541-CB43-A52A-7246FEFD87DE}"/>
              </a:ext>
            </a:extLst>
          </p:cNvPr>
          <p:cNvPicPr>
            <a:picLocks noChangeAspect="1"/>
          </p:cNvPicPr>
          <p:nvPr/>
        </p:nvPicPr>
        <p:blipFill>
          <a:blip r:embed="rId9"/>
          <a:stretch>
            <a:fillRect/>
          </a:stretch>
        </p:blipFill>
        <p:spPr>
          <a:xfrm>
            <a:off x="7146290" y="3548245"/>
            <a:ext cx="1748870" cy="522314"/>
          </a:xfrm>
          <a:prstGeom prst="rect">
            <a:avLst/>
          </a:prstGeom>
        </p:spPr>
      </p:pic>
      <p:pic>
        <p:nvPicPr>
          <p:cNvPr id="18" name="Afbeelding 17">
            <a:extLst>
              <a:ext uri="{FF2B5EF4-FFF2-40B4-BE49-F238E27FC236}">
                <a16:creationId xmlns:a16="http://schemas.microsoft.com/office/drawing/2014/main" id="{6E6CB5AB-FE44-864E-8C6F-05994B981D0C}"/>
              </a:ext>
            </a:extLst>
          </p:cNvPr>
          <p:cNvPicPr>
            <a:picLocks noChangeAspect="1"/>
          </p:cNvPicPr>
          <p:nvPr/>
        </p:nvPicPr>
        <p:blipFill>
          <a:blip r:embed="rId10"/>
          <a:stretch>
            <a:fillRect/>
          </a:stretch>
        </p:blipFill>
        <p:spPr>
          <a:xfrm>
            <a:off x="4359051" y="2653733"/>
            <a:ext cx="2340200" cy="506945"/>
          </a:xfrm>
          <a:prstGeom prst="rect">
            <a:avLst/>
          </a:prstGeom>
        </p:spPr>
      </p:pic>
      <p:pic>
        <p:nvPicPr>
          <p:cNvPr id="19" name="Afbeelding 18">
            <a:extLst>
              <a:ext uri="{FF2B5EF4-FFF2-40B4-BE49-F238E27FC236}">
                <a16:creationId xmlns:a16="http://schemas.microsoft.com/office/drawing/2014/main" id="{4E7AF55D-D9B1-5147-918E-3F01E0F3F9D8}"/>
              </a:ext>
            </a:extLst>
          </p:cNvPr>
          <p:cNvPicPr>
            <a:picLocks noChangeAspect="1"/>
          </p:cNvPicPr>
          <p:nvPr/>
        </p:nvPicPr>
        <p:blipFill>
          <a:blip r:embed="rId11"/>
          <a:stretch>
            <a:fillRect/>
          </a:stretch>
        </p:blipFill>
        <p:spPr>
          <a:xfrm>
            <a:off x="4993567" y="4252434"/>
            <a:ext cx="1459668" cy="1447849"/>
          </a:xfrm>
          <a:prstGeom prst="rect">
            <a:avLst/>
          </a:prstGeom>
        </p:spPr>
      </p:pic>
      <p:pic>
        <p:nvPicPr>
          <p:cNvPr id="20" name="Afbeelding 19">
            <a:extLst>
              <a:ext uri="{FF2B5EF4-FFF2-40B4-BE49-F238E27FC236}">
                <a16:creationId xmlns:a16="http://schemas.microsoft.com/office/drawing/2014/main" id="{34E9C51F-5C4F-C845-9B6D-8E708DEF3F5C}"/>
              </a:ext>
            </a:extLst>
          </p:cNvPr>
          <p:cNvPicPr>
            <a:picLocks noChangeAspect="1"/>
          </p:cNvPicPr>
          <p:nvPr/>
        </p:nvPicPr>
        <p:blipFill>
          <a:blip r:embed="rId12"/>
          <a:stretch>
            <a:fillRect/>
          </a:stretch>
        </p:blipFill>
        <p:spPr>
          <a:xfrm>
            <a:off x="4979742" y="3239688"/>
            <a:ext cx="1473493" cy="696022"/>
          </a:xfrm>
          <a:prstGeom prst="rect">
            <a:avLst/>
          </a:prstGeom>
        </p:spPr>
      </p:pic>
      <p:pic>
        <p:nvPicPr>
          <p:cNvPr id="21" name="Afbeelding 20">
            <a:extLst>
              <a:ext uri="{FF2B5EF4-FFF2-40B4-BE49-F238E27FC236}">
                <a16:creationId xmlns:a16="http://schemas.microsoft.com/office/drawing/2014/main" id="{71CC3750-266A-DE46-9164-AC76701B576E}"/>
              </a:ext>
            </a:extLst>
          </p:cNvPr>
          <p:cNvPicPr>
            <a:picLocks noChangeAspect="1"/>
          </p:cNvPicPr>
          <p:nvPr/>
        </p:nvPicPr>
        <p:blipFill>
          <a:blip r:embed="rId13"/>
          <a:stretch>
            <a:fillRect/>
          </a:stretch>
        </p:blipFill>
        <p:spPr>
          <a:xfrm>
            <a:off x="7454972" y="1486124"/>
            <a:ext cx="1572407" cy="472298"/>
          </a:xfrm>
          <a:prstGeom prst="rect">
            <a:avLst/>
          </a:prstGeom>
        </p:spPr>
      </p:pic>
    </p:spTree>
    <p:extLst>
      <p:ext uri="{BB962C8B-B14F-4D97-AF65-F5344CB8AC3E}">
        <p14:creationId xmlns:p14="http://schemas.microsoft.com/office/powerpoint/2010/main" val="5228979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B51FD6-96EC-C947-AC86-DC460C7A697A}"/>
              </a:ext>
            </a:extLst>
          </p:cNvPr>
          <p:cNvSpPr>
            <a:spLocks noGrp="1"/>
          </p:cNvSpPr>
          <p:nvPr>
            <p:ph type="title"/>
          </p:nvPr>
        </p:nvSpPr>
        <p:spPr/>
        <p:txBody>
          <a:bodyPr/>
          <a:lstStyle/>
          <a:p>
            <a:pPr algn="ctr"/>
            <a:r>
              <a:rPr lang="en-US" dirty="0"/>
              <a:t>What has changed in 2019?</a:t>
            </a:r>
          </a:p>
        </p:txBody>
      </p:sp>
      <p:sp>
        <p:nvSpPr>
          <p:cNvPr id="11" name="Tijdelijke aanduiding voor inhoud 10">
            <a:extLst>
              <a:ext uri="{FF2B5EF4-FFF2-40B4-BE49-F238E27FC236}">
                <a16:creationId xmlns:a16="http://schemas.microsoft.com/office/drawing/2014/main" id="{552261FC-F51E-8B4A-9935-84532A726673}"/>
              </a:ext>
            </a:extLst>
          </p:cNvPr>
          <p:cNvSpPr>
            <a:spLocks noGrp="1"/>
          </p:cNvSpPr>
          <p:nvPr>
            <p:ph idx="1"/>
          </p:nvPr>
        </p:nvSpPr>
        <p:spPr>
          <a:xfrm>
            <a:off x="539552" y="5078994"/>
            <a:ext cx="8064896" cy="1203954"/>
          </a:xfrm>
        </p:spPr>
        <p:txBody>
          <a:bodyPr/>
          <a:lstStyle/>
          <a:p>
            <a:pPr algn="ctr"/>
            <a:r>
              <a:rPr lang="nl-BE" dirty="0"/>
              <a:t>And last but not least, pharma sponsors do not accept your CV with a </a:t>
            </a:r>
            <a:r>
              <a:rPr lang="nl-BE" i="1" dirty="0"/>
              <a:t>birth date </a:t>
            </a:r>
            <a:r>
              <a:rPr lang="nl-BE" dirty="0"/>
              <a:t>anymore</a:t>
            </a:r>
          </a:p>
        </p:txBody>
      </p:sp>
      <p:pic>
        <p:nvPicPr>
          <p:cNvPr id="3" name="Afbeelding 2">
            <a:extLst>
              <a:ext uri="{FF2B5EF4-FFF2-40B4-BE49-F238E27FC236}">
                <a16:creationId xmlns:a16="http://schemas.microsoft.com/office/drawing/2014/main" id="{933302BE-A377-0A4D-9494-32FC762BEA5A}"/>
              </a:ext>
            </a:extLst>
          </p:cNvPr>
          <p:cNvPicPr>
            <a:picLocks noChangeAspect="1"/>
          </p:cNvPicPr>
          <p:nvPr/>
        </p:nvPicPr>
        <p:blipFill>
          <a:blip r:embed="rId2"/>
          <a:stretch>
            <a:fillRect/>
          </a:stretch>
        </p:blipFill>
        <p:spPr>
          <a:xfrm>
            <a:off x="3476855" y="1430448"/>
            <a:ext cx="2190290" cy="2548236"/>
          </a:xfrm>
          <a:prstGeom prst="rect">
            <a:avLst/>
          </a:prstGeom>
        </p:spPr>
      </p:pic>
      <p:sp>
        <p:nvSpPr>
          <p:cNvPr id="4" name="Tekstvak 3">
            <a:extLst>
              <a:ext uri="{FF2B5EF4-FFF2-40B4-BE49-F238E27FC236}">
                <a16:creationId xmlns:a16="http://schemas.microsoft.com/office/drawing/2014/main" id="{8B35DEA9-7B3D-2B48-A586-E3F0E3986EA6}"/>
              </a:ext>
            </a:extLst>
          </p:cNvPr>
          <p:cNvSpPr txBox="1"/>
          <p:nvPr/>
        </p:nvSpPr>
        <p:spPr>
          <a:xfrm>
            <a:off x="3270778" y="4249111"/>
            <a:ext cx="2602444" cy="369332"/>
          </a:xfrm>
          <a:prstGeom prst="rect">
            <a:avLst/>
          </a:prstGeom>
          <a:noFill/>
        </p:spPr>
        <p:txBody>
          <a:bodyPr wrap="none" rtlCol="0">
            <a:spAutoFit/>
          </a:bodyPr>
          <a:lstStyle/>
          <a:p>
            <a:r>
              <a:rPr lang="nl-BE" dirty="0"/>
              <a:t>De Standaard, 6 juni 2019</a:t>
            </a:r>
          </a:p>
        </p:txBody>
      </p:sp>
    </p:spTree>
    <p:extLst>
      <p:ext uri="{BB962C8B-B14F-4D97-AF65-F5344CB8AC3E}">
        <p14:creationId xmlns:p14="http://schemas.microsoft.com/office/powerpoint/2010/main" val="1181738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B807-D2E0-DD48-A525-C7334A103D7D}"/>
              </a:ext>
            </a:extLst>
          </p:cNvPr>
          <p:cNvSpPr>
            <a:spLocks noGrp="1"/>
          </p:cNvSpPr>
          <p:nvPr>
            <p:ph type="title"/>
          </p:nvPr>
        </p:nvSpPr>
        <p:spPr>
          <a:xfrm>
            <a:off x="539552" y="924352"/>
            <a:ext cx="8064896" cy="936105"/>
          </a:xfrm>
        </p:spPr>
        <p:txBody>
          <a:bodyPr>
            <a:normAutofit fontScale="90000"/>
          </a:bodyPr>
          <a:lstStyle/>
          <a:p>
            <a:pPr algn="ctr"/>
            <a:r>
              <a:rPr lang="en-US" b="1" dirty="0"/>
              <a:t>Investigators and ethics committees before and after the GDPR</a:t>
            </a:r>
          </a:p>
        </p:txBody>
      </p:sp>
      <p:sp>
        <p:nvSpPr>
          <p:cNvPr id="3" name="Content Placeholder 2">
            <a:extLst>
              <a:ext uri="{FF2B5EF4-FFF2-40B4-BE49-F238E27FC236}">
                <a16:creationId xmlns:a16="http://schemas.microsoft.com/office/drawing/2014/main" id="{1778E6FD-16B1-5149-8B60-C96065DA6491}"/>
              </a:ext>
            </a:extLst>
          </p:cNvPr>
          <p:cNvSpPr>
            <a:spLocks noGrp="1"/>
          </p:cNvSpPr>
          <p:nvPr>
            <p:ph idx="1"/>
          </p:nvPr>
        </p:nvSpPr>
        <p:spPr>
          <a:xfrm>
            <a:off x="539552" y="2225040"/>
            <a:ext cx="8064896" cy="3867786"/>
          </a:xfrm>
        </p:spPr>
        <p:txBody>
          <a:bodyPr>
            <a:normAutofit/>
          </a:bodyPr>
          <a:lstStyle/>
          <a:p>
            <a:pPr algn="ctr"/>
            <a:r>
              <a:rPr lang="en-US" sz="2800" dirty="0"/>
              <a:t>Data security breaches will not be solved by GDPR</a:t>
            </a:r>
          </a:p>
          <a:p>
            <a:pPr algn="ctr"/>
            <a:endParaRPr lang="en-US" sz="2800" dirty="0"/>
          </a:p>
          <a:p>
            <a:pPr algn="ctr"/>
            <a:r>
              <a:rPr lang="en-US" sz="2800" dirty="0"/>
              <a:t>Organizations will have to develop methods and procedures in order to improve data security</a:t>
            </a:r>
          </a:p>
          <a:p>
            <a:pPr algn="ctr"/>
            <a:endParaRPr lang="en-US" sz="2800" dirty="0"/>
          </a:p>
          <a:p>
            <a:pPr algn="ctr"/>
            <a:r>
              <a:rPr lang="en-US" sz="2800" dirty="0"/>
              <a:t>Increased transparency for research participants</a:t>
            </a:r>
          </a:p>
        </p:txBody>
      </p:sp>
      <p:sp>
        <p:nvSpPr>
          <p:cNvPr id="5" name="Tekstvak 4">
            <a:extLst>
              <a:ext uri="{FF2B5EF4-FFF2-40B4-BE49-F238E27FC236}">
                <a16:creationId xmlns:a16="http://schemas.microsoft.com/office/drawing/2014/main" id="{A70D1DDF-DA2E-E842-99E0-4147621D7F61}"/>
              </a:ext>
            </a:extLst>
          </p:cNvPr>
          <p:cNvSpPr txBox="1"/>
          <p:nvPr/>
        </p:nvSpPr>
        <p:spPr>
          <a:xfrm>
            <a:off x="954739" y="5934189"/>
            <a:ext cx="2768322" cy="523220"/>
          </a:xfrm>
          <a:prstGeom prst="rect">
            <a:avLst/>
          </a:prstGeom>
          <a:noFill/>
        </p:spPr>
        <p:txBody>
          <a:bodyPr wrap="none" rtlCol="0">
            <a:spAutoFit/>
          </a:bodyPr>
          <a:lstStyle/>
          <a:p>
            <a:r>
              <a:rPr lang="nl-BE" sz="2800" dirty="0">
                <a:solidFill>
                  <a:srgbClr val="00B050"/>
                </a:solidFill>
              </a:rPr>
              <a:t>23rd of May 2018</a:t>
            </a:r>
          </a:p>
        </p:txBody>
      </p:sp>
    </p:spTree>
    <p:extLst>
      <p:ext uri="{BB962C8B-B14F-4D97-AF65-F5344CB8AC3E}">
        <p14:creationId xmlns:p14="http://schemas.microsoft.com/office/powerpoint/2010/main" val="26037907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5B807-D2E0-DD48-A525-C7334A103D7D}"/>
              </a:ext>
            </a:extLst>
          </p:cNvPr>
          <p:cNvSpPr>
            <a:spLocks noGrp="1"/>
          </p:cNvSpPr>
          <p:nvPr>
            <p:ph type="title"/>
          </p:nvPr>
        </p:nvSpPr>
        <p:spPr>
          <a:xfrm>
            <a:off x="539552" y="297121"/>
            <a:ext cx="8064896" cy="936105"/>
          </a:xfrm>
        </p:spPr>
        <p:txBody>
          <a:bodyPr>
            <a:normAutofit fontScale="90000"/>
          </a:bodyPr>
          <a:lstStyle/>
          <a:p>
            <a:pPr algn="ctr"/>
            <a:r>
              <a:rPr lang="en-US" b="1" dirty="0"/>
              <a:t>Investigators and ethics committees before and after the GDPR</a:t>
            </a:r>
          </a:p>
        </p:txBody>
      </p:sp>
      <p:sp>
        <p:nvSpPr>
          <p:cNvPr id="3" name="Content Placeholder 2">
            <a:extLst>
              <a:ext uri="{FF2B5EF4-FFF2-40B4-BE49-F238E27FC236}">
                <a16:creationId xmlns:a16="http://schemas.microsoft.com/office/drawing/2014/main" id="{1778E6FD-16B1-5149-8B60-C96065DA6491}"/>
              </a:ext>
            </a:extLst>
          </p:cNvPr>
          <p:cNvSpPr>
            <a:spLocks noGrp="1"/>
          </p:cNvSpPr>
          <p:nvPr>
            <p:ph idx="1"/>
          </p:nvPr>
        </p:nvSpPr>
        <p:spPr>
          <a:xfrm>
            <a:off x="539552" y="1390153"/>
            <a:ext cx="8064896" cy="4544036"/>
          </a:xfrm>
        </p:spPr>
        <p:txBody>
          <a:bodyPr>
            <a:normAutofit/>
          </a:bodyPr>
          <a:lstStyle/>
          <a:p>
            <a:pPr marL="457200" indent="-457200">
              <a:buFont typeface="Arial" panose="020B0604020202020204" pitchFamily="34" charset="0"/>
              <a:buChar char="•"/>
            </a:pPr>
            <a:r>
              <a:rPr lang="en-US" sz="2800" dirty="0"/>
              <a:t>Data security breaches not solved by GDPR</a:t>
            </a:r>
          </a:p>
          <a:p>
            <a:pPr marL="457200" indent="-457200">
              <a:buFont typeface="Arial" panose="020B0604020202020204" pitchFamily="34" charset="0"/>
              <a:buChar char="•"/>
            </a:pPr>
            <a:r>
              <a:rPr lang="en-US" sz="2800" dirty="0"/>
              <a:t>National law provides research exemptions</a:t>
            </a:r>
          </a:p>
          <a:p>
            <a:pPr marL="457200" indent="-457200">
              <a:buFont typeface="Arial" panose="020B0604020202020204" pitchFamily="34" charset="0"/>
              <a:buChar char="•"/>
            </a:pPr>
            <a:r>
              <a:rPr lang="en-US" sz="2800" dirty="0"/>
              <a:t>Organizations have developed methods and procedures in order to improve data security</a:t>
            </a:r>
          </a:p>
          <a:p>
            <a:pPr marL="457200" indent="-457200">
              <a:buFont typeface="Arial" panose="020B0604020202020204" pitchFamily="34" charset="0"/>
              <a:buChar char="•"/>
            </a:pPr>
            <a:r>
              <a:rPr lang="en-US" sz="2800" i="1" dirty="0"/>
              <a:t>Increased transparency for research participants</a:t>
            </a:r>
          </a:p>
          <a:p>
            <a:pPr marL="457200" indent="-457200">
              <a:buFont typeface="Arial" panose="020B0604020202020204" pitchFamily="34" charset="0"/>
              <a:buChar char="•"/>
            </a:pPr>
            <a:r>
              <a:rPr lang="en-US" sz="2800" i="1" dirty="0"/>
              <a:t>Research support and data integrity</a:t>
            </a:r>
          </a:p>
          <a:p>
            <a:pPr marL="457200" indent="-457200">
              <a:buFont typeface="Arial" panose="020B0604020202020204" pitchFamily="34" charset="0"/>
              <a:buChar char="•"/>
            </a:pPr>
            <a:endParaRPr lang="en-US" sz="2800" i="1" dirty="0"/>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p:txBody>
      </p:sp>
      <p:sp>
        <p:nvSpPr>
          <p:cNvPr id="4" name="Tekstvak 3">
            <a:extLst>
              <a:ext uri="{FF2B5EF4-FFF2-40B4-BE49-F238E27FC236}">
                <a16:creationId xmlns:a16="http://schemas.microsoft.com/office/drawing/2014/main" id="{137BD58B-B9F6-3246-BEB3-450CA55622CB}"/>
              </a:ext>
            </a:extLst>
          </p:cNvPr>
          <p:cNvSpPr txBox="1"/>
          <p:nvPr/>
        </p:nvSpPr>
        <p:spPr>
          <a:xfrm>
            <a:off x="954739" y="5934189"/>
            <a:ext cx="2621230" cy="523220"/>
          </a:xfrm>
          <a:prstGeom prst="rect">
            <a:avLst/>
          </a:prstGeom>
          <a:noFill/>
        </p:spPr>
        <p:txBody>
          <a:bodyPr wrap="none" rtlCol="0">
            <a:spAutoFit/>
          </a:bodyPr>
          <a:lstStyle/>
          <a:p>
            <a:r>
              <a:rPr lang="nl-BE" sz="2800" dirty="0">
                <a:solidFill>
                  <a:srgbClr val="00B050"/>
                </a:solidFill>
              </a:rPr>
              <a:t>5th of June 2019</a:t>
            </a:r>
          </a:p>
        </p:txBody>
      </p:sp>
    </p:spTree>
    <p:extLst>
      <p:ext uri="{BB962C8B-B14F-4D97-AF65-F5344CB8AC3E}">
        <p14:creationId xmlns:p14="http://schemas.microsoft.com/office/powerpoint/2010/main" val="13059870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Kantoorthema">
  <a:themeElements>
    <a:clrScheme name="UA 2">
      <a:dk1>
        <a:sysClr val="windowText" lastClr="000000"/>
      </a:dk1>
      <a:lt1>
        <a:sysClr val="window" lastClr="FFFFFF"/>
      </a:lt1>
      <a:dk2>
        <a:srgbClr val="004466"/>
      </a:dk2>
      <a:lt2>
        <a:srgbClr val="BBCCCC"/>
      </a:lt2>
      <a:accent1>
        <a:srgbClr val="004466"/>
      </a:accent1>
      <a:accent2>
        <a:srgbClr val="881133"/>
      </a:accent2>
      <a:accent3>
        <a:srgbClr val="889999"/>
      </a:accent3>
      <a:accent4>
        <a:srgbClr val="3399CC"/>
      </a:accent4>
      <a:accent5>
        <a:srgbClr val="DD9911"/>
      </a:accent5>
      <a:accent6>
        <a:srgbClr val="AAAA00"/>
      </a:accent6>
      <a:hlink>
        <a:srgbClr val="004466"/>
      </a:hlink>
      <a:folHlink>
        <a:srgbClr val="881133"/>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A ppt template" id="{E357286E-B298-BD4E-BBCD-A6D86114A8DF}" vid="{69A30F66-77A6-E645-B8C9-A76F2E81AF2C}"/>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UA ppt template</Template>
  <TotalTime>19425</TotalTime>
  <Words>3243</Words>
  <Application>Microsoft Macintosh PowerPoint</Application>
  <PresentationFormat>Diavoorstelling (4:3)</PresentationFormat>
  <Paragraphs>327</Paragraphs>
  <Slides>46</Slides>
  <Notes>9</Notes>
  <HiddenSlides>4</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46</vt:i4>
      </vt:variant>
    </vt:vector>
  </HeadingPairs>
  <TitlesOfParts>
    <vt:vector size="50" baseType="lpstr">
      <vt:lpstr>Arial</vt:lpstr>
      <vt:lpstr>Calibri</vt:lpstr>
      <vt:lpstr>Wingdings</vt:lpstr>
      <vt:lpstr>Kantoorthema</vt:lpstr>
      <vt:lpstr>Research and GDPR: 1 year later</vt:lpstr>
      <vt:lpstr>Life before and after the GDPR</vt:lpstr>
      <vt:lpstr>Life before and after the GDPR</vt:lpstr>
      <vt:lpstr>GDPR research principles self-evident?</vt:lpstr>
      <vt:lpstr>What has changed in 2019?</vt:lpstr>
      <vt:lpstr>PowerPoint-presentatie</vt:lpstr>
      <vt:lpstr>What has changed in 2019?</vt:lpstr>
      <vt:lpstr>Investigators and ethics committees before and after the GDPR</vt:lpstr>
      <vt:lpstr>Investigators and ethics committees before and after the GDPR</vt:lpstr>
      <vt:lpstr>Vocabulary of GDPR</vt:lpstr>
      <vt:lpstr>PowerPoint-presentatie</vt:lpstr>
      <vt:lpstr>PowerPoint-presentatie</vt:lpstr>
      <vt:lpstr>Privacy by design =&gt; onderzoekersplicht</vt:lpstr>
      <vt:lpstr>Protocol writing will change…</vt:lpstr>
      <vt:lpstr>DPIA of GEB</vt:lpstr>
      <vt:lpstr>DPIA of GEB</vt:lpstr>
      <vt:lpstr>Data minimalisatie</vt:lpstr>
      <vt:lpstr>The color of your skin…</vt:lpstr>
      <vt:lpstr>Rechtsgrond voor verwerking</vt:lpstr>
      <vt:lpstr>Een belangrijke ‘mindshift’…</vt:lpstr>
      <vt:lpstr>Algemeen belang</vt:lpstr>
      <vt:lpstr>Permitted processing data for research</vt:lpstr>
      <vt:lpstr>Permitted processing data for research</vt:lpstr>
      <vt:lpstr>Research as a legitimate interest</vt:lpstr>
      <vt:lpstr>Adaptation of document templates</vt:lpstr>
      <vt:lpstr>Informed consent template changes</vt:lpstr>
      <vt:lpstr>Informed consent template changes</vt:lpstr>
      <vt:lpstr>Informed consent strenghtened</vt:lpstr>
      <vt:lpstr>Informed consent strenghtened</vt:lpstr>
      <vt:lpstr>Rechten respondenten tijdens onderzoek</vt:lpstr>
      <vt:lpstr>Rechten respondenten tijdens onderzoek</vt:lpstr>
      <vt:lpstr>Right to erasure not applicable…</vt:lpstr>
      <vt:lpstr>Data storage and handling</vt:lpstr>
      <vt:lpstr>Register voor verwerkingsactiviteiten</vt:lpstr>
      <vt:lpstr>Register voor verwerkingsactiviteiten</vt:lpstr>
      <vt:lpstr>Work in progress…</vt:lpstr>
      <vt:lpstr>Gegevensbeschermingseffectenbeoordeling</vt:lpstr>
      <vt:lpstr>Informatieveiligheidsbeleid en de instelling </vt:lpstr>
      <vt:lpstr>Specifications/derogations in national law</vt:lpstr>
      <vt:lpstr>Difficulty in identifying research purposes in advance</vt:lpstr>
      <vt:lpstr>Essential elements of compliance</vt:lpstr>
      <vt:lpstr>Will GDPR approach continue to work?</vt:lpstr>
      <vt:lpstr>Face and emotion recognition</vt:lpstr>
      <vt:lpstr>Faception claims even more…personality traits</vt:lpstr>
      <vt:lpstr>Will GDPR approach continue to work?</vt:lpstr>
      <vt:lpstr>GDPR facilitates research</vt:lpstr>
    </vt:vector>
  </TitlesOfParts>
  <Company>Universiteit Antwerpen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Patrick Cras</dc:creator>
  <cp:lastModifiedBy>Patrick Cras</cp:lastModifiedBy>
  <cp:revision>385</cp:revision>
  <cp:lastPrinted>2018-10-17T14:58:54Z</cp:lastPrinted>
  <dcterms:created xsi:type="dcterms:W3CDTF">2014-10-04T09:50:20Z</dcterms:created>
  <dcterms:modified xsi:type="dcterms:W3CDTF">2019-06-05T07:18:01Z</dcterms:modified>
</cp:coreProperties>
</file>